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83" r:id="rId6"/>
    <p:sldId id="261" r:id="rId7"/>
    <p:sldId id="281" r:id="rId8"/>
    <p:sldId id="262" r:id="rId9"/>
    <p:sldId id="264" r:id="rId10"/>
    <p:sldId id="263" r:id="rId11"/>
    <p:sldId id="265" r:id="rId12"/>
    <p:sldId id="266" r:id="rId13"/>
    <p:sldId id="267" r:id="rId14"/>
    <p:sldId id="268" r:id="rId15"/>
    <p:sldId id="269" r:id="rId16"/>
    <p:sldId id="270" r:id="rId17"/>
    <p:sldId id="271" r:id="rId18"/>
    <p:sldId id="272" r:id="rId19"/>
    <p:sldId id="284" r:id="rId20"/>
    <p:sldId id="274" r:id="rId21"/>
    <p:sldId id="275" r:id="rId22"/>
    <p:sldId id="276" r:id="rId23"/>
    <p:sldId id="277" r:id="rId24"/>
    <p:sldId id="278" r:id="rId25"/>
    <p:sldId id="279" r:id="rId26"/>
    <p:sldId id="280" r:id="rId27"/>
    <p:sldId id="282"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95">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bEjoqWMgAtNOVUrag7By2gi/WV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alaier" initials="SM" lastIdx="8" clrIdx="0">
    <p:extLst>
      <p:ext uri="{19B8F6BF-5375-455C-9EA6-DF929625EA0E}">
        <p15:presenceInfo xmlns:p15="http://schemas.microsoft.com/office/powerpoint/2012/main" userId="S::smalaier@afb.net::458ae391-700c-4dd1-95f5-88c3140364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guide orient="horz" pos="239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customschemas.google.com/relationships/presentationmetadata" Target="meta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 name="Google Shape;2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42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24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4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344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9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989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64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603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260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584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9e5e83613c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 name="Google Shape;33;g9e5e83613c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 name="Google Shape;34;g9e5e83613c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25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5356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2637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461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269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9e5e83613c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9e5e83613c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g9e5e83613c_0_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70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17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53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2812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828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32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685800" y="2130425"/>
            <a:ext cx="7772400" cy="147002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dk1"/>
              </a:buClr>
              <a:buSzPts val="4000"/>
              <a:buFont typeface="Verdana"/>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205410" y="2130425"/>
            <a:ext cx="3863008" cy="1527175"/>
          </a:xfrm>
          <a:prstGeom prst="rect">
            <a:avLst/>
          </a:prstGeom>
          <a:noFill/>
          <a:ln>
            <a:noFill/>
          </a:ln>
        </p:spPr>
        <p:txBody>
          <a:bodyPr spcFirstLastPara="1" wrap="square" lIns="0" tIns="0" rIns="0" bIns="0" anchor="t" anchorCtr="0">
            <a:normAutofit/>
          </a:bodyPr>
          <a:lstStyle>
            <a:lvl1pPr lvl="0" algn="l">
              <a:spcBef>
                <a:spcPts val="800"/>
              </a:spcBef>
              <a:spcAft>
                <a:spcPts val="0"/>
              </a:spcAft>
              <a:buClr>
                <a:schemeClr val="dk1"/>
              </a:buClr>
              <a:buSzPts val="4000"/>
              <a:buNone/>
              <a:defRPr sz="4000">
                <a:solidFill>
                  <a:schemeClr val="dk1"/>
                </a:solidFill>
              </a:defRPr>
            </a:lvl1pPr>
            <a:lvl2pPr lvl="1" algn="ctr">
              <a:spcBef>
                <a:spcPts val="640"/>
              </a:spcBef>
              <a:spcAft>
                <a:spcPts val="0"/>
              </a:spcAft>
              <a:buClr>
                <a:srgbClr val="888888"/>
              </a:buClr>
              <a:buSzPts val="3200"/>
              <a:buNone/>
              <a:defRPr>
                <a:solidFill>
                  <a:srgbClr val="888888"/>
                </a:solidFill>
              </a:defRPr>
            </a:lvl2pPr>
            <a:lvl3pPr lvl="2" algn="ctr">
              <a:spcBef>
                <a:spcPts val="560"/>
              </a:spcBef>
              <a:spcAft>
                <a:spcPts val="0"/>
              </a:spcAft>
              <a:buClr>
                <a:srgbClr val="888888"/>
              </a:buClr>
              <a:buSzPts val="2800"/>
              <a:buNone/>
              <a:defRPr>
                <a:solidFill>
                  <a:srgbClr val="888888"/>
                </a:solidFill>
              </a:defRPr>
            </a:lvl3pPr>
            <a:lvl4pPr lvl="3" algn="ctr">
              <a:spcBef>
                <a:spcPts val="560"/>
              </a:spcBef>
              <a:spcAft>
                <a:spcPts val="0"/>
              </a:spcAft>
              <a:buClr>
                <a:srgbClr val="888888"/>
              </a:buClr>
              <a:buSzPts val="2800"/>
              <a:buNone/>
              <a:defRPr>
                <a:solidFill>
                  <a:srgbClr val="888888"/>
                </a:solidFill>
              </a:defRPr>
            </a:lvl4pPr>
            <a:lvl5pPr lvl="4" algn="ctr">
              <a:spcBef>
                <a:spcPts val="480"/>
              </a:spcBef>
              <a:spcAft>
                <a:spcPts val="0"/>
              </a:spcAft>
              <a:buClr>
                <a:srgbClr val="888888"/>
              </a:buClr>
              <a:buSzPts val="2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
        <p:nvSpPr>
          <p:cNvPr id="18" name="Google Shape;18;p4"/>
          <p:cNvSpPr txBox="1">
            <a:spLocks noGrp="1"/>
          </p:cNvSpPr>
          <p:nvPr>
            <p:ph type="ftr" idx="11"/>
          </p:nvPr>
        </p:nvSpPr>
        <p:spPr>
          <a:xfrm>
            <a:off x="457199" y="6274126"/>
            <a:ext cx="5718313"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Copyright ©2021 American Foundation for the Blind. All rights reserved. </a:t>
            </a:r>
          </a:p>
          <a:p>
            <a:endParaRPr lang="en-US" dirty="0"/>
          </a:p>
        </p:txBody>
      </p:sp>
      <p:sp>
        <p:nvSpPr>
          <p:cNvPr id="19" name="Google Shape;19;p4"/>
          <p:cNvSpPr txBox="1">
            <a:spLocks noGrp="1"/>
          </p:cNvSpPr>
          <p:nvPr>
            <p:ph type="sldNum" idx="12"/>
          </p:nvPr>
        </p:nvSpPr>
        <p:spPr>
          <a:xfrm>
            <a:off x="6553200" y="6274126"/>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4"/>
          <p:cNvPicPr preferRelativeResize="0"/>
          <p:nvPr/>
        </p:nvPicPr>
        <p:blipFill rotWithShape="1">
          <a:blip r:embed="rId2">
            <a:alphaModFix/>
          </a:blip>
          <a:srcRect/>
          <a:stretch/>
        </p:blipFill>
        <p:spPr>
          <a:xfrm>
            <a:off x="0" y="0"/>
            <a:ext cx="9144000" cy="3657600"/>
          </a:xfrm>
          <a:prstGeom prst="rect">
            <a:avLst/>
          </a:prstGeom>
          <a:noFill/>
          <a:ln>
            <a:noFill/>
          </a:ln>
        </p:spPr>
      </p:pic>
      <p:pic>
        <p:nvPicPr>
          <p:cNvPr id="3" name="Picture 2" descr="A collage of a person using a phone&#10;&#10;Description automatically generated with low confidence">
            <a:extLst>
              <a:ext uri="{FF2B5EF4-FFF2-40B4-BE49-F238E27FC236}">
                <a16:creationId xmlns:a16="http://schemas.microsoft.com/office/drawing/2014/main" id="{7514B48B-4DC9-4E07-8DED-9D8C3026DE9E}"/>
              </a:ext>
            </a:extLst>
          </p:cNvPr>
          <p:cNvPicPr>
            <a:picLocks noChangeAspect="1"/>
          </p:cNvPicPr>
          <p:nvPr userDrawn="1"/>
        </p:nvPicPr>
        <p:blipFill>
          <a:blip r:embed="rId3"/>
          <a:stretch>
            <a:fillRect/>
          </a:stretch>
        </p:blipFill>
        <p:spPr>
          <a:xfrm>
            <a:off x="0" y="0"/>
            <a:ext cx="9144000" cy="51435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18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723900" y="311181"/>
            <a:ext cx="7962900" cy="121459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723900" y="1600200"/>
            <a:ext cx="79629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
          <p:cNvSpPr txBox="1">
            <a:spLocks noGrp="1"/>
          </p:cNvSpPr>
          <p:nvPr>
            <p:ph type="ftr" idx="11"/>
          </p:nvPr>
        </p:nvSpPr>
        <p:spPr>
          <a:xfrm>
            <a:off x="723900" y="6356350"/>
            <a:ext cx="5738684"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dirty="0"/>
              <a:t>Copyright ©2021 American Foundation for the Blind. All rights reserved. </a:t>
            </a:r>
          </a:p>
          <a:p>
            <a:endParaRPr lang="en-US" dirty="0"/>
          </a:p>
        </p:txBody>
      </p:sp>
      <p:sp>
        <p:nvSpPr>
          <p:cNvPr id="25" name="Google Shape;2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723900" y="311181"/>
            <a:ext cx="7962900" cy="1214595"/>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723900" y="1600200"/>
            <a:ext cx="79629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3pPr>
            <a:lvl4pPr marL="1828800" marR="0" lvl="3"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ftr" idx="11"/>
          </p:nvPr>
        </p:nvSpPr>
        <p:spPr>
          <a:xfrm>
            <a:off x="723900" y="6356350"/>
            <a:ext cx="582930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a:t>Copyright ©2021 American Foundation for the Blind. All rights reserved. </a:t>
            </a:r>
          </a:p>
          <a:p>
            <a:endParaRPr lang="en-US" dirty="0"/>
          </a:p>
        </p:txBody>
      </p:sp>
      <p:sp>
        <p:nvSpPr>
          <p:cNvPr id="13" name="Google Shape;13;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00000"/>
                </a:solidFill>
                <a:latin typeface="Verdana"/>
                <a:ea typeface="Verdana"/>
                <a:cs typeface="Verdana"/>
                <a:sym typeface="Verdana"/>
              </a:defRPr>
            </a:lvl1pPr>
            <a:lvl2pPr marL="0" marR="0" lvl="1" indent="0" algn="r" rtl="0">
              <a:spcBef>
                <a:spcPts val="0"/>
              </a:spcBef>
              <a:buNone/>
              <a:defRPr sz="1200" b="0" i="0" u="none" strike="noStrike" cap="none">
                <a:solidFill>
                  <a:srgbClr val="000000"/>
                </a:solidFill>
                <a:latin typeface="Verdana"/>
                <a:ea typeface="Verdana"/>
                <a:cs typeface="Verdana"/>
                <a:sym typeface="Verdana"/>
              </a:defRPr>
            </a:lvl2pPr>
            <a:lvl3pPr marL="0" marR="0" lvl="2" indent="0" algn="r" rtl="0">
              <a:spcBef>
                <a:spcPts val="0"/>
              </a:spcBef>
              <a:buNone/>
              <a:defRPr sz="1200" b="0" i="0" u="none" strike="noStrike" cap="none">
                <a:solidFill>
                  <a:srgbClr val="000000"/>
                </a:solidFill>
                <a:latin typeface="Verdana"/>
                <a:ea typeface="Verdana"/>
                <a:cs typeface="Verdana"/>
                <a:sym typeface="Verdana"/>
              </a:defRPr>
            </a:lvl3pPr>
            <a:lvl4pPr marL="0" marR="0" lvl="3" indent="0" algn="r" rtl="0">
              <a:spcBef>
                <a:spcPts val="0"/>
              </a:spcBef>
              <a:buNone/>
              <a:defRPr sz="1200" b="0" i="0" u="none" strike="noStrike" cap="none">
                <a:solidFill>
                  <a:srgbClr val="000000"/>
                </a:solidFill>
                <a:latin typeface="Verdana"/>
                <a:ea typeface="Verdana"/>
                <a:cs typeface="Verdana"/>
                <a:sym typeface="Verdana"/>
              </a:defRPr>
            </a:lvl4pPr>
            <a:lvl5pPr marL="0" marR="0" lvl="4" indent="0" algn="r" rtl="0">
              <a:spcBef>
                <a:spcPts val="0"/>
              </a:spcBef>
              <a:buNone/>
              <a:defRPr sz="1200" b="0" i="0" u="none" strike="noStrike" cap="none">
                <a:solidFill>
                  <a:srgbClr val="000000"/>
                </a:solidFill>
                <a:latin typeface="Verdana"/>
                <a:ea typeface="Verdana"/>
                <a:cs typeface="Verdana"/>
                <a:sym typeface="Verdana"/>
              </a:defRPr>
            </a:lvl5pPr>
            <a:lvl6pPr marL="0" marR="0" lvl="5" indent="0" algn="r" rtl="0">
              <a:spcBef>
                <a:spcPts val="0"/>
              </a:spcBef>
              <a:buNone/>
              <a:defRPr sz="1200" b="0" i="0" u="none" strike="noStrike" cap="none">
                <a:solidFill>
                  <a:srgbClr val="000000"/>
                </a:solidFill>
                <a:latin typeface="Verdana"/>
                <a:ea typeface="Verdana"/>
                <a:cs typeface="Verdana"/>
                <a:sym typeface="Verdana"/>
              </a:defRPr>
            </a:lvl6pPr>
            <a:lvl7pPr marL="0" marR="0" lvl="6" indent="0" algn="r" rtl="0">
              <a:spcBef>
                <a:spcPts val="0"/>
              </a:spcBef>
              <a:buNone/>
              <a:defRPr sz="1200" b="0" i="0" u="none" strike="noStrike" cap="none">
                <a:solidFill>
                  <a:srgbClr val="000000"/>
                </a:solidFill>
                <a:latin typeface="Verdana"/>
                <a:ea typeface="Verdana"/>
                <a:cs typeface="Verdana"/>
                <a:sym typeface="Verdana"/>
              </a:defRPr>
            </a:lvl7pPr>
            <a:lvl8pPr marL="0" marR="0" lvl="7" indent="0" algn="r" rtl="0">
              <a:spcBef>
                <a:spcPts val="0"/>
              </a:spcBef>
              <a:buNone/>
              <a:defRPr sz="1200" b="0" i="0" u="none" strike="noStrike" cap="none">
                <a:solidFill>
                  <a:srgbClr val="000000"/>
                </a:solidFill>
                <a:latin typeface="Verdana"/>
                <a:ea typeface="Verdana"/>
                <a:cs typeface="Verdana"/>
                <a:sym typeface="Verdana"/>
              </a:defRPr>
            </a:lvl8pPr>
            <a:lvl9pPr marL="0" marR="0" lvl="8" indent="0" algn="r" rtl="0">
              <a:spcBef>
                <a:spcPts val="0"/>
              </a:spcBef>
              <a:buNone/>
              <a:defRPr sz="1200"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3"/>
          <p:cNvPicPr preferRelativeResize="0"/>
          <p:nvPr/>
        </p:nvPicPr>
        <p:blipFill rotWithShape="1">
          <a:blip r:embed="rId4">
            <a:alphaModFix/>
          </a:blip>
          <a:srcRect/>
          <a:stretch/>
        </p:blipFill>
        <p:spPr>
          <a:xfrm>
            <a:off x="0" y="0"/>
            <a:ext cx="9144000" cy="215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4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cess-board.gov/rx.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hyperlink" Target="https://www.ada.gov/regs2010/service_animal_qa.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fb.org/blog/entry/resources-healthcare-worke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crhoads@afb.org" TargetMode="External"/><Relationship Id="rId2" Type="http://schemas.openxmlformats.org/officeDocument/2006/relationships/hyperlink" Target="mailto:asilverman@afb.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1"/>
          <p:cNvSpPr txBox="1">
            <a:spLocks noGrp="1"/>
          </p:cNvSpPr>
          <p:nvPr>
            <p:ph type="ctrTitle"/>
          </p:nvPr>
        </p:nvSpPr>
        <p:spPr>
          <a:xfrm>
            <a:off x="295423" y="5120640"/>
            <a:ext cx="8876712" cy="149117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4000"/>
              <a:buFont typeface="Verdana"/>
              <a:buNone/>
            </a:pPr>
            <a:r>
              <a:rPr lang="en-US" sz="2800" b="1" dirty="0">
                <a:solidFill>
                  <a:srgbClr val="0000CD"/>
                </a:solidFill>
                <a:effectLst/>
                <a:latin typeface="Verdana" panose="020B0604030504040204" pitchFamily="34" charset="0"/>
                <a:ea typeface="Verdana" panose="020B0604030504040204" pitchFamily="34" charset="0"/>
                <a:cs typeface="Open Sans" panose="020B0606030504020204" pitchFamily="34" charset="0"/>
              </a:rPr>
              <a:t>Learning from Patients to Provide Accessible Healthcare and Effective Communication for Patients who are Blind or have Low Vision</a:t>
            </a:r>
            <a:endParaRPr sz="2800" b="1" dirty="0">
              <a:solidFill>
                <a:srgbClr val="073763"/>
              </a:solidFill>
              <a:latin typeface="Verdana" panose="020B0604030504040204" pitchFamily="34" charset="0"/>
              <a:ea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BABE-8D01-45E1-8912-8AB9C4846D2B}"/>
              </a:ext>
            </a:extLst>
          </p:cNvPr>
          <p:cNvSpPr>
            <a:spLocks noGrp="1"/>
          </p:cNvSpPr>
          <p:nvPr>
            <p:ph type="title"/>
          </p:nvPr>
        </p:nvSpPr>
        <p:spPr/>
        <p:txBody>
          <a:bodyPr/>
          <a:lstStyle/>
          <a:p>
            <a:r>
              <a:rPr lang="en-US" dirty="0"/>
              <a:t>Our Research</a:t>
            </a:r>
          </a:p>
        </p:txBody>
      </p:sp>
      <p:sp>
        <p:nvSpPr>
          <p:cNvPr id="3" name="Text Placeholder 2">
            <a:extLst>
              <a:ext uri="{FF2B5EF4-FFF2-40B4-BE49-F238E27FC236}">
                <a16:creationId xmlns:a16="http://schemas.microsoft.com/office/drawing/2014/main" id="{6CDD279A-29D6-4FC5-8487-B718BEADDF75}"/>
              </a:ext>
            </a:extLst>
          </p:cNvPr>
          <p:cNvSpPr>
            <a:spLocks noGrp="1"/>
          </p:cNvSpPr>
          <p:nvPr>
            <p:ph type="body" idx="1"/>
          </p:nvPr>
        </p:nvSpPr>
        <p:spPr/>
        <p:txBody>
          <a:bodyPr/>
          <a:lstStyle/>
          <a:p>
            <a:pPr marL="114300" indent="0">
              <a:buNone/>
            </a:pPr>
            <a:r>
              <a:rPr lang="en-US" sz="2800" dirty="0"/>
              <a:t>Hospital project</a:t>
            </a:r>
          </a:p>
          <a:p>
            <a:pPr lvl="1"/>
            <a:r>
              <a:rPr lang="en-US" sz="2800" dirty="0"/>
              <a:t>Literature Review and Focus Groups</a:t>
            </a:r>
          </a:p>
          <a:p>
            <a:pPr lvl="1"/>
            <a:r>
              <a:rPr lang="en-US" sz="2800" dirty="0"/>
              <a:t>Conducted two focus groups with individuals who are blind or have low vision in Huntington, West Virginia.</a:t>
            </a:r>
          </a:p>
          <a:p>
            <a:pPr lvl="1"/>
            <a:r>
              <a:rPr lang="en-US" sz="2800" dirty="0">
                <a:effectLst/>
                <a:latin typeface="Verdana" panose="020B0604030504040204" pitchFamily="34" charset="0"/>
                <a:ea typeface="Verdana" panose="020B0604030504040204" pitchFamily="34" charset="0"/>
                <a:cs typeface="Times New Roman" panose="02020603050405020304" pitchFamily="18" charset="0"/>
              </a:rPr>
              <a:t>Participants tended to be older, white, college educated, and to have had limited incomes at the time of the study.</a:t>
            </a:r>
          </a:p>
          <a:p>
            <a:endParaRPr lang="en-US" dirty="0"/>
          </a:p>
          <a:p>
            <a:pPr lvl="1"/>
            <a:endParaRPr lang="en-US" dirty="0"/>
          </a:p>
        </p:txBody>
      </p:sp>
      <p:sp>
        <p:nvSpPr>
          <p:cNvPr id="4" name="Footer Placeholder 3">
            <a:extLst>
              <a:ext uri="{FF2B5EF4-FFF2-40B4-BE49-F238E27FC236}">
                <a16:creationId xmlns:a16="http://schemas.microsoft.com/office/drawing/2014/main" id="{0878AA67-C620-448F-B728-8C9751D9FB04}"/>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926F4C98-42F4-458C-AF09-4065E16539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294615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B282-A2B2-4B87-B628-574AA4761A64}"/>
              </a:ext>
            </a:extLst>
          </p:cNvPr>
          <p:cNvSpPr>
            <a:spLocks noGrp="1"/>
          </p:cNvSpPr>
          <p:nvPr>
            <p:ph type="title"/>
          </p:nvPr>
        </p:nvSpPr>
        <p:spPr/>
        <p:txBody>
          <a:bodyPr/>
          <a:lstStyle/>
          <a:p>
            <a:r>
              <a:rPr lang="en-US"/>
              <a:t>Our Research </a:t>
            </a:r>
            <a:endParaRPr lang="en-US" dirty="0"/>
          </a:p>
        </p:txBody>
      </p:sp>
      <p:sp>
        <p:nvSpPr>
          <p:cNvPr id="3" name="Text Placeholder 2">
            <a:extLst>
              <a:ext uri="{FF2B5EF4-FFF2-40B4-BE49-F238E27FC236}">
                <a16:creationId xmlns:a16="http://schemas.microsoft.com/office/drawing/2014/main" id="{A26CD1DE-AAE0-46C2-9723-AD5A9293D3C4}"/>
              </a:ext>
            </a:extLst>
          </p:cNvPr>
          <p:cNvSpPr>
            <a:spLocks noGrp="1"/>
          </p:cNvSpPr>
          <p:nvPr>
            <p:ph type="body" idx="1"/>
          </p:nvPr>
        </p:nvSpPr>
        <p:spPr/>
        <p:txBody>
          <a:bodyPr/>
          <a:lstStyle/>
          <a:p>
            <a:pPr marL="114300" indent="0">
              <a:buNone/>
            </a:pPr>
            <a:r>
              <a:rPr lang="en-US" dirty="0"/>
              <a:t>Topics included:</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How would you define healthcare quality?</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Communication with medical and non-medical staff</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Access to hospital services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Getting to and around the hospital </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Training doctors and hospital staff</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Designing hospital procedures for people who are blind or visually impaired</a:t>
            </a:r>
            <a:endParaRPr lang="en-US" sz="2400" dirty="0">
              <a:latin typeface="Verdana" panose="020B0604030504040204" pitchFamily="34" charset="0"/>
              <a:ea typeface="Verdana" panose="020B0604030504040204" pitchFamily="34" charset="0"/>
            </a:endParaRPr>
          </a:p>
          <a:p>
            <a:endParaRPr lang="en-US" dirty="0"/>
          </a:p>
        </p:txBody>
      </p:sp>
      <p:sp>
        <p:nvSpPr>
          <p:cNvPr id="4" name="Footer Placeholder 3">
            <a:extLst>
              <a:ext uri="{FF2B5EF4-FFF2-40B4-BE49-F238E27FC236}">
                <a16:creationId xmlns:a16="http://schemas.microsoft.com/office/drawing/2014/main" id="{D8AB62B6-C807-4430-9411-9585DDE0717E}"/>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1B1C3BF2-18CA-4B1F-9003-051050228E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3968125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7D2F-BC95-483E-9056-A6F522B65D63}"/>
              </a:ext>
            </a:extLst>
          </p:cNvPr>
          <p:cNvSpPr>
            <a:spLocks noGrp="1"/>
          </p:cNvSpPr>
          <p:nvPr>
            <p:ph type="title"/>
          </p:nvPr>
        </p:nvSpPr>
        <p:spPr/>
        <p:txBody>
          <a:bodyPr/>
          <a:lstStyle/>
          <a:p>
            <a:r>
              <a:rPr lang="en-US" dirty="0"/>
              <a:t>Flatten Inaccessibility</a:t>
            </a:r>
          </a:p>
        </p:txBody>
      </p:sp>
      <p:sp>
        <p:nvSpPr>
          <p:cNvPr id="3" name="Text Placeholder 2">
            <a:extLst>
              <a:ext uri="{FF2B5EF4-FFF2-40B4-BE49-F238E27FC236}">
                <a16:creationId xmlns:a16="http://schemas.microsoft.com/office/drawing/2014/main" id="{06743A26-7B4E-41BD-AC30-1DEAA9E802CC}"/>
              </a:ext>
            </a:extLst>
          </p:cNvPr>
          <p:cNvSpPr>
            <a:spLocks noGrp="1"/>
          </p:cNvSpPr>
          <p:nvPr>
            <p:ph type="body" idx="1"/>
          </p:nvPr>
        </p:nvSpPr>
        <p:spPr>
          <a:xfrm>
            <a:off x="723900" y="1597126"/>
            <a:ext cx="7962900" cy="4525963"/>
          </a:xfrm>
        </p:spPr>
        <p:txBody>
          <a:bodyPr>
            <a:normAutofit lnSpcReduction="10000"/>
          </a:bodyPr>
          <a:lstStyle/>
          <a:p>
            <a:r>
              <a:rPr lang="en-US" sz="2400" dirty="0">
                <a:effectLst/>
                <a:latin typeface="Verdana" panose="020B0604030504040204" pitchFamily="34" charset="0"/>
                <a:ea typeface="Verdana" panose="020B0604030504040204" pitchFamily="34" charset="0"/>
                <a:cs typeface="Times New Roman" panose="02020603050405020304" pitchFamily="18" charset="0"/>
              </a:rPr>
              <a:t>Survey conducted in April 2020 exploring the experiences of people who are blind or have low vision during the COVID-19 pandemic.</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1,921 Respondents, of whom 1,010 answered questions about healthcare.</a:t>
            </a:r>
          </a:p>
          <a:p>
            <a:endParaRPr lang="en-US" sz="2400" dirty="0">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While this research did not specifically examine ADA standards, it did explore the impact on patients of having accessible facilities, effective communication, and appropriate modifications to some policies and practices.</a:t>
            </a:r>
          </a:p>
          <a:p>
            <a:pPr marL="11430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CD74D14-0870-46A7-8FF9-F1ADC6E39EB1}"/>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54CAB494-4210-4780-AA84-D9CB12C01D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15134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5E3F-6C2F-4AE0-B7E6-41CCC2F6AAB6}"/>
              </a:ext>
            </a:extLst>
          </p:cNvPr>
          <p:cNvSpPr>
            <a:spLocks noGrp="1"/>
          </p:cNvSpPr>
          <p:nvPr>
            <p:ph type="title"/>
          </p:nvPr>
        </p:nvSpPr>
        <p:spPr/>
        <p:txBody>
          <a:bodyPr>
            <a:normAutofit/>
          </a:bodyPr>
          <a:lstStyle/>
          <a:p>
            <a:r>
              <a:rPr lang="en-US" dirty="0"/>
              <a:t>General Findings </a:t>
            </a:r>
          </a:p>
        </p:txBody>
      </p:sp>
      <p:sp>
        <p:nvSpPr>
          <p:cNvPr id="3" name="Text Placeholder 2">
            <a:extLst>
              <a:ext uri="{FF2B5EF4-FFF2-40B4-BE49-F238E27FC236}">
                <a16:creationId xmlns:a16="http://schemas.microsoft.com/office/drawing/2014/main" id="{A950A8FC-54DC-4237-99D8-AE97DF0282CE}"/>
              </a:ext>
            </a:extLst>
          </p:cNvPr>
          <p:cNvSpPr>
            <a:spLocks noGrp="1"/>
          </p:cNvSpPr>
          <p:nvPr>
            <p:ph type="body" idx="1"/>
          </p:nvPr>
        </p:nvSpPr>
        <p:spPr>
          <a:xfrm>
            <a:off x="273734" y="1065628"/>
            <a:ext cx="4298266" cy="4856870"/>
          </a:xfrm>
        </p:spPr>
        <p:txBody>
          <a:bodyPr>
            <a:normAutofit fontScale="92500" lnSpcReduction="20000"/>
          </a:bodyPr>
          <a:lstStyle/>
          <a:p>
            <a:pPr marL="114300" indent="0">
              <a:buNone/>
            </a:pPr>
            <a:r>
              <a:rPr lang="en-US" sz="2400" dirty="0">
                <a:latin typeface="Verdana" panose="020B0604030504040204" pitchFamily="34" charset="0"/>
                <a:ea typeface="Verdana" panose="020B0604030504040204" pitchFamily="34" charset="0"/>
                <a:cs typeface="Times New Roman" panose="02020603050405020304" pitchFamily="18" charset="0"/>
              </a:rPr>
              <a:t>In general, patients who are blind or visually impaired want:</a:t>
            </a:r>
          </a:p>
          <a:p>
            <a:pPr marL="114300" indent="0">
              <a:buNone/>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medical professionals who are respectful, practice good communication, and assume competence on the part of the patient </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information about their care and treatment plan </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effective care</a:t>
            </a:r>
          </a:p>
          <a:p>
            <a:endParaRPr lang="en-US" dirty="0"/>
          </a:p>
        </p:txBody>
      </p:sp>
      <p:sp>
        <p:nvSpPr>
          <p:cNvPr id="4" name="Footer Placeholder 3">
            <a:extLst>
              <a:ext uri="{FF2B5EF4-FFF2-40B4-BE49-F238E27FC236}">
                <a16:creationId xmlns:a16="http://schemas.microsoft.com/office/drawing/2014/main" id="{9AC35FF8-8C2D-430B-88C0-2A9889A01459}"/>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40566C5B-5360-4257-99DB-D5490CE7A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7" name="Picture 6" descr="Two women wearing masks are standing inside. The woman on the left is using a temperature gun to take the other woman's temperature via her forehead. ">
            <a:extLst>
              <a:ext uri="{FF2B5EF4-FFF2-40B4-BE49-F238E27FC236}">
                <a16:creationId xmlns:a16="http://schemas.microsoft.com/office/drawing/2014/main" id="{111896D9-6ED8-46C2-AAF6-2FF1C787AC18}"/>
              </a:ext>
            </a:extLst>
          </p:cNvPr>
          <p:cNvPicPr>
            <a:picLocks noChangeAspect="1"/>
          </p:cNvPicPr>
          <p:nvPr/>
        </p:nvPicPr>
        <p:blipFill>
          <a:blip r:embed="rId3"/>
          <a:stretch>
            <a:fillRect/>
          </a:stretch>
        </p:blipFill>
        <p:spPr>
          <a:xfrm>
            <a:off x="4652889" y="1525776"/>
            <a:ext cx="3953021" cy="2964766"/>
          </a:xfrm>
          <a:prstGeom prst="rect">
            <a:avLst/>
          </a:prstGeom>
        </p:spPr>
      </p:pic>
    </p:spTree>
    <p:extLst>
      <p:ext uri="{BB962C8B-B14F-4D97-AF65-F5344CB8AC3E}">
        <p14:creationId xmlns:p14="http://schemas.microsoft.com/office/powerpoint/2010/main" val="238122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C118-301E-426A-8A21-0B5B82A7726C}"/>
              </a:ext>
            </a:extLst>
          </p:cNvPr>
          <p:cNvSpPr>
            <a:spLocks noGrp="1"/>
          </p:cNvSpPr>
          <p:nvPr>
            <p:ph type="title"/>
          </p:nvPr>
        </p:nvSpPr>
        <p:spPr/>
        <p:txBody>
          <a:bodyPr>
            <a:normAutofit fontScale="90000"/>
          </a:bodyPr>
          <a:lstStyle/>
          <a:p>
            <a:r>
              <a:rPr lang="en-US" dirty="0"/>
              <a:t>Healthcare Accessibility for People who are Blind or have Low Vision</a:t>
            </a:r>
          </a:p>
        </p:txBody>
      </p:sp>
      <p:sp>
        <p:nvSpPr>
          <p:cNvPr id="3" name="Text Placeholder 2">
            <a:extLst>
              <a:ext uri="{FF2B5EF4-FFF2-40B4-BE49-F238E27FC236}">
                <a16:creationId xmlns:a16="http://schemas.microsoft.com/office/drawing/2014/main" id="{3E7F6B0D-A55E-4D49-BADF-01B1843FD866}"/>
              </a:ext>
            </a:extLst>
          </p:cNvPr>
          <p:cNvSpPr>
            <a:spLocks noGrp="1"/>
          </p:cNvSpPr>
          <p:nvPr>
            <p:ph type="body" idx="1"/>
          </p:nvPr>
        </p:nvSpPr>
        <p:spPr/>
        <p:txBody>
          <a:bodyPr>
            <a:normAutofit/>
          </a:bodyPr>
          <a:lstStyle/>
          <a:p>
            <a:pPr marL="114300" indent="0">
              <a:buNone/>
            </a:pPr>
            <a:r>
              <a:rPr lang="en-US" dirty="0"/>
              <a:t>Facility access</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Facilities and medical equipment should be accessible to patients with disabilities</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Examples of the facility features covered in the </a:t>
            </a:r>
            <a:r>
              <a:rPr lang="en-US" sz="2400" dirty="0">
                <a:latin typeface="Verdana" panose="020B0604030504040204" pitchFamily="34" charset="0"/>
                <a:ea typeface="Verdana" panose="020B0604030504040204" pitchFamily="34" charset="0"/>
                <a:cs typeface="Times New Roman" panose="02020603050405020304" pitchFamily="18" charset="0"/>
              </a:rPr>
              <a:t>2010 ADA Standards for Accessible Design </a:t>
            </a:r>
            <a:r>
              <a:rPr lang="en-US" sz="2400" dirty="0">
                <a:effectLst/>
                <a:latin typeface="Verdana" panose="020B0604030504040204" pitchFamily="34" charset="0"/>
                <a:ea typeface="Verdana" panose="020B0604030504040204" pitchFamily="34" charset="0"/>
                <a:cs typeface="Times New Roman" panose="02020603050405020304" pitchFamily="18" charset="0"/>
              </a:rPr>
              <a:t>include: </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Paths of travel</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Signage</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Transportation facilities</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Protruding objects</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Elevators</a:t>
            </a:r>
          </a:p>
          <a:p>
            <a:pPr lvl="1"/>
            <a:endParaRPr lang="en-US" dirty="0"/>
          </a:p>
        </p:txBody>
      </p:sp>
      <p:sp>
        <p:nvSpPr>
          <p:cNvPr id="4" name="Footer Placeholder 3">
            <a:extLst>
              <a:ext uri="{FF2B5EF4-FFF2-40B4-BE49-F238E27FC236}">
                <a16:creationId xmlns:a16="http://schemas.microsoft.com/office/drawing/2014/main" id="{7904C933-8998-4647-9738-1D0CEC8669A7}"/>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AB0BAF7E-B1A4-40E3-8B6F-18D8943987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2990630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8342-DD1F-42A6-9A34-6C12FEFAD206}"/>
              </a:ext>
            </a:extLst>
          </p:cNvPr>
          <p:cNvSpPr>
            <a:spLocks noGrp="1"/>
          </p:cNvSpPr>
          <p:nvPr>
            <p:ph type="title"/>
          </p:nvPr>
        </p:nvSpPr>
        <p:spPr/>
        <p:txBody>
          <a:bodyPr/>
          <a:lstStyle/>
          <a:p>
            <a:r>
              <a:rPr lang="en-US" dirty="0"/>
              <a:t>Facility Access (cont.)</a:t>
            </a:r>
          </a:p>
        </p:txBody>
      </p:sp>
      <p:sp>
        <p:nvSpPr>
          <p:cNvPr id="3" name="Text Placeholder 2">
            <a:extLst>
              <a:ext uri="{FF2B5EF4-FFF2-40B4-BE49-F238E27FC236}">
                <a16:creationId xmlns:a16="http://schemas.microsoft.com/office/drawing/2014/main" id="{6D80E5EA-8AEA-439B-B157-91E4E667A619}"/>
              </a:ext>
            </a:extLst>
          </p:cNvPr>
          <p:cNvSpPr>
            <a:spLocks noGrp="1"/>
          </p:cNvSpPr>
          <p:nvPr>
            <p:ph type="body" idx="1"/>
          </p:nvPr>
        </p:nvSpPr>
        <p:spPr>
          <a:xfrm>
            <a:off x="126610" y="1364566"/>
            <a:ext cx="4684542" cy="4761597"/>
          </a:xfrm>
        </p:spPr>
        <p:txBody>
          <a:bodyPr>
            <a:normAutofit/>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Provide accessible signage, maps, and wayfinding available to promote navigation for people who are blind or have low vision, whether they are the patient or a visitor.</a:t>
            </a:r>
          </a:p>
          <a:p>
            <a:pPr marL="114300" indent="0">
              <a:buNone/>
            </a:pP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Image is a</a:t>
            </a:r>
            <a:r>
              <a:rPr lang="en-US" sz="2400" dirty="0">
                <a:latin typeface="Verdana" panose="020B0604030504040204" pitchFamily="34" charset="0"/>
                <a:ea typeface="Verdana" panose="020B0604030504040204" pitchFamily="34" charset="0"/>
                <a:cs typeface="Times New Roman" panose="02020603050405020304" pitchFamily="18" charset="0"/>
              </a:rPr>
              <a:t>n example of what someone with 20/200 acuity might see.</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66E8B894-16D9-4B1C-AD06-3889FE13EC75}"/>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2D9B264C-2925-4974-A608-C258D338D8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7" name="Picture 6" descr="A hospital directory sign is pictured. The photo is blurred to simulate what someone with 20/200 acuity might see.">
            <a:extLst>
              <a:ext uri="{FF2B5EF4-FFF2-40B4-BE49-F238E27FC236}">
                <a16:creationId xmlns:a16="http://schemas.microsoft.com/office/drawing/2014/main" id="{56B5D6FC-6C3F-440C-8604-103E022F071D}"/>
              </a:ext>
            </a:extLst>
          </p:cNvPr>
          <p:cNvPicPr>
            <a:picLocks noChangeAspect="1"/>
          </p:cNvPicPr>
          <p:nvPr/>
        </p:nvPicPr>
        <p:blipFill>
          <a:blip r:embed="rId3"/>
          <a:stretch>
            <a:fillRect/>
          </a:stretch>
        </p:blipFill>
        <p:spPr>
          <a:xfrm>
            <a:off x="5176325" y="1077428"/>
            <a:ext cx="3327009" cy="5048735"/>
          </a:xfrm>
          <a:prstGeom prst="rect">
            <a:avLst/>
          </a:prstGeom>
        </p:spPr>
      </p:pic>
    </p:spTree>
    <p:extLst>
      <p:ext uri="{BB962C8B-B14F-4D97-AF65-F5344CB8AC3E}">
        <p14:creationId xmlns:p14="http://schemas.microsoft.com/office/powerpoint/2010/main" val="349373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72A3-1BDA-4040-A3DC-756BB50E7193}"/>
              </a:ext>
            </a:extLst>
          </p:cNvPr>
          <p:cNvSpPr>
            <a:spLocks noGrp="1"/>
          </p:cNvSpPr>
          <p:nvPr>
            <p:ph type="title"/>
          </p:nvPr>
        </p:nvSpPr>
        <p:spPr/>
        <p:txBody>
          <a:bodyPr/>
          <a:lstStyle/>
          <a:p>
            <a:r>
              <a:rPr lang="en-US" dirty="0"/>
              <a:t>Effective Communication </a:t>
            </a:r>
          </a:p>
        </p:txBody>
      </p:sp>
      <p:sp>
        <p:nvSpPr>
          <p:cNvPr id="3" name="Text Placeholder 2">
            <a:extLst>
              <a:ext uri="{FF2B5EF4-FFF2-40B4-BE49-F238E27FC236}">
                <a16:creationId xmlns:a16="http://schemas.microsoft.com/office/drawing/2014/main" id="{F8401A3D-2581-41EB-8357-5B7BC635A9B7}"/>
              </a:ext>
            </a:extLst>
          </p:cNvPr>
          <p:cNvSpPr>
            <a:spLocks noGrp="1"/>
          </p:cNvSpPr>
          <p:nvPr>
            <p:ph type="body" idx="1"/>
          </p:nvPr>
        </p:nvSpPr>
        <p:spPr>
          <a:xfrm>
            <a:off x="281353" y="1026942"/>
            <a:ext cx="8405447" cy="5205046"/>
          </a:xfrm>
        </p:spPr>
        <p:txBody>
          <a:bodyPr>
            <a:normAutofit fontScale="92500" lnSpcReduction="20000"/>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Effective communication with people with disabilities and their companions is important in every part of healthcare. </a:t>
            </a: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0" marR="0" lvl="2" indent="0">
              <a:lnSpc>
                <a:spcPct val="107000"/>
              </a:lnSpc>
              <a:spcBef>
                <a:spcPts val="0"/>
              </a:spcBef>
              <a:spcAft>
                <a:spcPts val="0"/>
              </a:spcAft>
              <a:buNone/>
            </a:pPr>
            <a:r>
              <a:rPr lang="en-US" sz="2400" dirty="0">
                <a:latin typeface="Verdana" panose="020B0604030504040204" pitchFamily="34" charset="0"/>
                <a:ea typeface="Verdana" panose="020B0604030504040204" pitchFamily="34" charset="0"/>
                <a:cs typeface="Times New Roman" panose="02020603050405020304" pitchFamily="18" charset="0"/>
              </a:rPr>
              <a:t>Healthcare providers are generally required to take the necessary steps to effectively communicate by providing auxiliary aids and services. </a:t>
            </a:r>
          </a:p>
          <a:p>
            <a:pPr marL="342900" lvl="2">
              <a:lnSpc>
                <a:spcPct val="107000"/>
              </a:lnSpc>
              <a:spcBef>
                <a:spcPts val="0"/>
              </a:spcBef>
            </a:pPr>
            <a:r>
              <a:rPr lang="en-US" sz="2400" dirty="0">
                <a:latin typeface="Verdana" panose="020B0604030504040204" pitchFamily="34" charset="0"/>
                <a:ea typeface="Verdana" panose="020B0604030504040204" pitchFamily="34" charset="0"/>
                <a:cs typeface="Times New Roman" panose="02020603050405020304" pitchFamily="18" charset="0"/>
              </a:rPr>
              <a:t>Exceptions to this rule are limited.</a:t>
            </a:r>
          </a:p>
          <a:p>
            <a:pPr marL="342900" lvl="2">
              <a:lnSpc>
                <a:spcPct val="107000"/>
              </a:lnSpc>
              <a:spcBef>
                <a:spcPts val="0"/>
              </a:spcBef>
            </a:pPr>
            <a:r>
              <a:rPr lang="en-US" sz="2400" dirty="0">
                <a:latin typeface="Verdana" panose="020B0604030504040204" pitchFamily="34" charset="0"/>
                <a:ea typeface="Verdana" panose="020B0604030504040204" pitchFamily="34" charset="0"/>
                <a:cs typeface="Times New Roman" panose="02020603050405020304" pitchFamily="18" charset="0"/>
              </a:rPr>
              <a:t>Public Entities are required to give primary consideration to the type requested</a:t>
            </a:r>
          </a:p>
          <a:p>
            <a:pPr marL="342900" lvl="2">
              <a:lnSpc>
                <a:spcPct val="107000"/>
              </a:lnSpc>
              <a:spcBef>
                <a:spcPts val="0"/>
              </a:spcBef>
            </a:pPr>
            <a:r>
              <a:rPr lang="en-US" sz="2400" dirty="0">
                <a:latin typeface="Verdana" panose="020B0604030504040204" pitchFamily="34" charset="0"/>
                <a:ea typeface="Verdana" panose="020B0604030504040204" pitchFamily="34" charset="0"/>
                <a:cs typeface="Times New Roman" panose="02020603050405020304" pitchFamily="18" charset="0"/>
              </a:rPr>
              <a:t>Goal: to find a practical solution that provides communication</a:t>
            </a:r>
          </a:p>
          <a:p>
            <a:pPr marL="114300" indent="0">
              <a:buNone/>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sz="2400" dirty="0">
                <a:latin typeface="Verdana" panose="020B0604030504040204" pitchFamily="34" charset="0"/>
                <a:ea typeface="Verdana" panose="020B0604030504040204" pitchFamily="34" charset="0"/>
                <a:cs typeface="Times New Roman" panose="02020603050405020304" pitchFamily="18" charset="0"/>
              </a:rPr>
              <a:t>Examples of auxiliary aids and services</a:t>
            </a:r>
            <a:r>
              <a:rPr lang="en-US" sz="2400" dirty="0">
                <a:effectLst/>
                <a:latin typeface="Verdana" panose="020B0604030504040204" pitchFamily="34" charset="0"/>
                <a:ea typeface="Verdana" panose="020B0604030504040204" pitchFamily="34" charset="0"/>
                <a:cs typeface="Times New Roman" panose="02020603050405020304" pitchFamily="18" charset="0"/>
              </a:rPr>
              <a:t> include:</a:t>
            </a:r>
          </a:p>
          <a:p>
            <a:r>
              <a:rPr lang="en-US" sz="2400" dirty="0">
                <a:latin typeface="Verdana" panose="020B0604030504040204" pitchFamily="34" charset="0"/>
                <a:ea typeface="Verdana" panose="020B0604030504040204" pitchFamily="34" charset="0"/>
                <a:cs typeface="Times New Roman" panose="02020603050405020304" pitchFamily="18" charset="0"/>
              </a:rPr>
              <a:t>Qualified readers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Braille or Large Print materials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Accessible electronic and information technology</a:t>
            </a:r>
          </a:p>
          <a:p>
            <a:pPr marL="0" lvl="2" indent="0">
              <a:lnSpc>
                <a:spcPct val="107000"/>
              </a:lnSpc>
              <a:spcBef>
                <a:spcPts val="0"/>
              </a:spcBef>
              <a:buNone/>
            </a:pP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914400" marR="0" lvl="2" indent="0">
              <a:lnSpc>
                <a:spcPct val="107000"/>
              </a:lnSpc>
              <a:spcBef>
                <a:spcPts val="0"/>
              </a:spcBef>
              <a:spcAft>
                <a:spcPts val="0"/>
              </a:spcAft>
              <a:buNone/>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914400" marR="0" lvl="2" indent="0">
              <a:lnSpc>
                <a:spcPct val="107000"/>
              </a:lnSpc>
              <a:spcBef>
                <a:spcPts val="0"/>
              </a:spcBef>
              <a:spcAft>
                <a:spcPts val="0"/>
              </a:spcAft>
              <a:buNone/>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lvl="1"/>
            <a:endParaRPr lang="en-US" dirty="0"/>
          </a:p>
        </p:txBody>
      </p:sp>
      <p:sp>
        <p:nvSpPr>
          <p:cNvPr id="4" name="Footer Placeholder 3">
            <a:extLst>
              <a:ext uri="{FF2B5EF4-FFF2-40B4-BE49-F238E27FC236}">
                <a16:creationId xmlns:a16="http://schemas.microsoft.com/office/drawing/2014/main" id="{F1517449-4E1E-4A66-99C4-F9510217A27E}"/>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F08456F8-86B9-4B39-A828-C0CE8F8A28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60457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B06C-4C30-4A78-8D44-B6E6748369E0}"/>
              </a:ext>
            </a:extLst>
          </p:cNvPr>
          <p:cNvSpPr>
            <a:spLocks noGrp="1"/>
          </p:cNvSpPr>
          <p:nvPr>
            <p:ph type="title"/>
          </p:nvPr>
        </p:nvSpPr>
        <p:spPr/>
        <p:txBody>
          <a:bodyPr/>
          <a:lstStyle/>
          <a:p>
            <a:r>
              <a:rPr lang="en-US" dirty="0"/>
              <a:t>Check-in and Registration</a:t>
            </a:r>
          </a:p>
        </p:txBody>
      </p:sp>
      <p:sp>
        <p:nvSpPr>
          <p:cNvPr id="3" name="Text Placeholder 2">
            <a:extLst>
              <a:ext uri="{FF2B5EF4-FFF2-40B4-BE49-F238E27FC236}">
                <a16:creationId xmlns:a16="http://schemas.microsoft.com/office/drawing/2014/main" id="{F1C73EE2-931C-425F-B7D5-3D727BBC30F5}"/>
              </a:ext>
            </a:extLst>
          </p:cNvPr>
          <p:cNvSpPr>
            <a:spLocks noGrp="1"/>
          </p:cNvSpPr>
          <p:nvPr>
            <p:ph type="body" idx="1"/>
          </p:nvPr>
        </p:nvSpPr>
        <p:spPr/>
        <p:txBody>
          <a:bodyPr>
            <a:normAutofit fontScale="92500" lnSpcReduction="20000"/>
          </a:bodyPr>
          <a:lstStyle/>
          <a:p>
            <a:r>
              <a:rPr lang="en-US" sz="2400" dirty="0">
                <a:effectLst/>
                <a:latin typeface="Verdana" panose="020B0604030504040204" pitchFamily="34" charset="0"/>
                <a:ea typeface="Verdana" panose="020B0604030504040204" pitchFamily="34" charset="0"/>
                <a:cs typeface="Times New Roman" panose="02020603050405020304" pitchFamily="18" charset="0"/>
              </a:rPr>
              <a:t>Forms and documents should be provided in the patient’s preferred format – braille, large print, read aloud, or electronic.  </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When materials are presented on a website or kiosk, that digital </a:t>
            </a:r>
            <a:r>
              <a:rPr lang="en-US" sz="2400" dirty="0">
                <a:latin typeface="Verdana" panose="020B0604030504040204" pitchFamily="34" charset="0"/>
                <a:ea typeface="Verdana" panose="020B0604030504040204" pitchFamily="34" charset="0"/>
                <a:cs typeface="Times New Roman" panose="02020603050405020304" pitchFamily="18" charset="0"/>
              </a:rPr>
              <a:t>platform </a:t>
            </a:r>
            <a:r>
              <a:rPr lang="en-US" sz="2400" dirty="0">
                <a:effectLst/>
                <a:latin typeface="Verdana" panose="020B0604030504040204" pitchFamily="34" charset="0"/>
                <a:ea typeface="Verdana" panose="020B0604030504040204" pitchFamily="34" charset="0"/>
                <a:cs typeface="Times New Roman" panose="02020603050405020304" pitchFamily="18" charset="0"/>
              </a:rPr>
              <a:t>should be fully accessible.  </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Patients should not be expected to bring their own reader or assistant.</a:t>
            </a:r>
          </a:p>
          <a:p>
            <a:r>
              <a:rPr lang="en-US" sz="2400" dirty="0">
                <a:latin typeface="Verdana" panose="020B0604030504040204" pitchFamily="34" charset="0"/>
                <a:ea typeface="Verdana" panose="020B0604030504040204" pitchFamily="34" charset="0"/>
                <a:cs typeface="Times New Roman" panose="02020603050405020304" pitchFamily="18" charset="0"/>
              </a:rPr>
              <a:t>Protecting patient privacy</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Patients may need a separate room when the forms are being read aloud.</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Accessible formats and devices provide privacy to an individual by allowing them to fill out the forms independently.</a:t>
            </a:r>
          </a:p>
          <a:p>
            <a:pPr marL="571500" lvl="1"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8EA17C9B-6E55-4F9A-9481-54CD1A99066A}"/>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BBB57071-CA3A-40E4-AFB8-6526C36066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266335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8115-9C2F-4470-82C9-DCBD198E9B5C}"/>
              </a:ext>
            </a:extLst>
          </p:cNvPr>
          <p:cNvSpPr>
            <a:spLocks noGrp="1"/>
          </p:cNvSpPr>
          <p:nvPr>
            <p:ph type="title"/>
          </p:nvPr>
        </p:nvSpPr>
        <p:spPr/>
        <p:txBody>
          <a:bodyPr/>
          <a:lstStyle/>
          <a:p>
            <a:r>
              <a:rPr lang="en-US" dirty="0"/>
              <a:t>From the Focus Groups</a:t>
            </a:r>
          </a:p>
        </p:txBody>
      </p:sp>
      <p:sp>
        <p:nvSpPr>
          <p:cNvPr id="3" name="Text Placeholder 2">
            <a:extLst>
              <a:ext uri="{FF2B5EF4-FFF2-40B4-BE49-F238E27FC236}">
                <a16:creationId xmlns:a16="http://schemas.microsoft.com/office/drawing/2014/main" id="{51996878-314A-4BC5-8F95-838492C1B9EE}"/>
              </a:ext>
            </a:extLst>
          </p:cNvPr>
          <p:cNvSpPr>
            <a:spLocks noGrp="1"/>
          </p:cNvSpPr>
          <p:nvPr>
            <p:ph type="body" idx="1"/>
          </p:nvPr>
        </p:nvSpPr>
        <p:spPr/>
        <p:txBody>
          <a:bodyPr>
            <a:normAutofit/>
          </a:bodyPr>
          <a:lstStyle/>
          <a:p>
            <a:r>
              <a:rPr lang="en-US" sz="2400" dirty="0">
                <a:effectLst/>
                <a:latin typeface="Verdana" panose="020B0604030504040204" pitchFamily="34" charset="0"/>
                <a:ea typeface="Verdana" panose="020B0604030504040204" pitchFamily="34" charset="0"/>
                <a:cs typeface="Times New Roman" panose="02020603050405020304" pitchFamily="18" charset="0"/>
              </a:rPr>
              <a:t>Expressed gratitude when a private room was provided to fill out forms with staff person</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Some people were told they had to bring a person to help with forms</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400" dirty="0">
                <a:effectLst/>
                <a:latin typeface="Verdana" panose="020B0604030504040204" pitchFamily="34" charset="0"/>
                <a:ea typeface="Verdana" panose="020B0604030504040204" pitchFamily="34" charset="0"/>
                <a:cs typeface="Times New Roman" panose="02020603050405020304" pitchFamily="18" charset="0"/>
              </a:rPr>
              <a:t>When staff assisted with forms, some people experienced longer wait times </a:t>
            </a:r>
          </a:p>
          <a:p>
            <a:pPr marL="114300" indent="0">
              <a:buNone/>
            </a:pPr>
            <a:endParaRPr lang="en-US" dirty="0"/>
          </a:p>
        </p:txBody>
      </p:sp>
      <p:sp>
        <p:nvSpPr>
          <p:cNvPr id="4" name="Footer Placeholder 3">
            <a:extLst>
              <a:ext uri="{FF2B5EF4-FFF2-40B4-BE49-F238E27FC236}">
                <a16:creationId xmlns:a16="http://schemas.microsoft.com/office/drawing/2014/main" id="{E2278FAC-3D10-4A29-B7CC-DE03CBEE3B88}"/>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BE690E27-0028-43ED-84AC-CACDA0F223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79511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E06C-F71C-4FFF-BA59-2550E53635B4}"/>
              </a:ext>
            </a:extLst>
          </p:cNvPr>
          <p:cNvSpPr>
            <a:spLocks noGrp="1"/>
          </p:cNvSpPr>
          <p:nvPr>
            <p:ph type="title"/>
          </p:nvPr>
        </p:nvSpPr>
        <p:spPr/>
        <p:txBody>
          <a:bodyPr/>
          <a:lstStyle/>
          <a:p>
            <a:r>
              <a:rPr lang="en-US" dirty="0"/>
              <a:t>Meal Delivery</a:t>
            </a:r>
          </a:p>
        </p:txBody>
      </p:sp>
      <p:sp>
        <p:nvSpPr>
          <p:cNvPr id="3" name="Text Placeholder 2">
            <a:extLst>
              <a:ext uri="{FF2B5EF4-FFF2-40B4-BE49-F238E27FC236}">
                <a16:creationId xmlns:a16="http://schemas.microsoft.com/office/drawing/2014/main" id="{894FC8E2-5472-405F-B5B3-17673A41CD2F}"/>
              </a:ext>
            </a:extLst>
          </p:cNvPr>
          <p:cNvSpPr>
            <a:spLocks noGrp="1"/>
          </p:cNvSpPr>
          <p:nvPr>
            <p:ph type="body" idx="1"/>
          </p:nvPr>
        </p:nvSpPr>
        <p:spPr/>
        <p:txBody>
          <a:bodyPr/>
          <a:lstStyle/>
          <a:p>
            <a:r>
              <a:rPr lang="en-US" dirty="0"/>
              <a:t>Making order forms and menus accessible</a:t>
            </a:r>
          </a:p>
          <a:p>
            <a:r>
              <a:rPr lang="en-US" dirty="0"/>
              <a:t>Letting the patient know a meal has arrived</a:t>
            </a:r>
          </a:p>
          <a:p>
            <a:r>
              <a:rPr lang="en-US" dirty="0"/>
              <a:t>Answering questions about what has been served</a:t>
            </a:r>
          </a:p>
        </p:txBody>
      </p:sp>
      <p:sp>
        <p:nvSpPr>
          <p:cNvPr id="4" name="Footer Placeholder 3">
            <a:extLst>
              <a:ext uri="{FF2B5EF4-FFF2-40B4-BE49-F238E27FC236}">
                <a16:creationId xmlns:a16="http://schemas.microsoft.com/office/drawing/2014/main" id="{61B20792-1DF5-497D-B045-B120FB20E832}"/>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8E4FE486-3D3B-49E9-97B8-5BB178C4E2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3551365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g9e5e83613c_0_18"/>
          <p:cNvSpPr txBox="1">
            <a:spLocks noGrp="1"/>
          </p:cNvSpPr>
          <p:nvPr>
            <p:ph type="title"/>
          </p:nvPr>
        </p:nvSpPr>
        <p:spPr>
          <a:xfrm>
            <a:off x="723900" y="311181"/>
            <a:ext cx="7962900" cy="121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Presenters</a:t>
            </a:r>
            <a:endParaRPr dirty="0"/>
          </a:p>
        </p:txBody>
      </p:sp>
      <p:sp>
        <p:nvSpPr>
          <p:cNvPr id="37" name="Google Shape;37;g9e5e83613c_0_18"/>
          <p:cNvSpPr txBox="1">
            <a:spLocks noGrp="1"/>
          </p:cNvSpPr>
          <p:nvPr>
            <p:ph type="body" idx="1"/>
          </p:nvPr>
        </p:nvSpPr>
        <p:spPr>
          <a:xfrm>
            <a:off x="723900" y="2029250"/>
            <a:ext cx="7962900" cy="4097100"/>
          </a:xfrm>
          <a:prstGeom prst="rect">
            <a:avLst/>
          </a:prstGeom>
        </p:spPr>
        <p:txBody>
          <a:bodyPr spcFirstLastPara="1" wrap="square" lIns="91425" tIns="45700" rIns="91425" bIns="45700" anchor="t" anchorCtr="0">
            <a:noAutofit/>
          </a:bodyPr>
          <a:lstStyle/>
          <a:p>
            <a:pPr marL="0" indent="0">
              <a:buNone/>
            </a:pPr>
            <a:r>
              <a:rPr lang="en-US" dirty="0"/>
              <a:t>Melanie Peskoe, MPH</a:t>
            </a:r>
          </a:p>
          <a:p>
            <a:pPr marL="0" indent="0">
              <a:buNone/>
            </a:pPr>
            <a:r>
              <a:rPr lang="en-US" dirty="0"/>
              <a:t>Carlie Rhoads, PhD</a:t>
            </a:r>
          </a:p>
          <a:p>
            <a:pPr marL="0" indent="0">
              <a:buNone/>
            </a:pPr>
            <a:r>
              <a:rPr lang="en-US" dirty="0"/>
              <a:t>Arielle Silverman, PhD</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American Foundation for the Blind Public Policy and Research Institute</a:t>
            </a:r>
            <a:endParaRPr dirty="0"/>
          </a:p>
        </p:txBody>
      </p:sp>
      <p:sp>
        <p:nvSpPr>
          <p:cNvPr id="38" name="Google Shape;38;g9e5e83613c_0_1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2" name="Footer Placeholder 1">
            <a:extLst>
              <a:ext uri="{FF2B5EF4-FFF2-40B4-BE49-F238E27FC236}">
                <a16:creationId xmlns:a16="http://schemas.microsoft.com/office/drawing/2014/main" id="{16723ABD-AA67-4DDC-B7BF-EE9933BDA69E}"/>
              </a:ext>
            </a:extLst>
          </p:cNvPr>
          <p:cNvSpPr>
            <a:spLocks noGrp="1"/>
          </p:cNvSpPr>
          <p:nvPr>
            <p:ph type="ftr" idx="11"/>
          </p:nvPr>
        </p:nvSpPr>
        <p:spPr/>
        <p:txBody>
          <a:bodyPr/>
          <a:lstStyle/>
          <a:p>
            <a:r>
              <a:rPr lang="en-US"/>
              <a:t>Copyright ©2021 American Foundation for the Blind. All rights reserved.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8FB8-86CF-4126-A713-391067B8E340}"/>
              </a:ext>
            </a:extLst>
          </p:cNvPr>
          <p:cNvSpPr>
            <a:spLocks noGrp="1"/>
          </p:cNvSpPr>
          <p:nvPr>
            <p:ph type="title"/>
          </p:nvPr>
        </p:nvSpPr>
        <p:spPr/>
        <p:txBody>
          <a:bodyPr/>
          <a:lstStyle/>
          <a:p>
            <a:r>
              <a:rPr lang="en-US" dirty="0"/>
              <a:t>Post-visit Instructions</a:t>
            </a:r>
          </a:p>
        </p:txBody>
      </p:sp>
      <p:sp>
        <p:nvSpPr>
          <p:cNvPr id="3" name="Text Placeholder 2">
            <a:extLst>
              <a:ext uri="{FF2B5EF4-FFF2-40B4-BE49-F238E27FC236}">
                <a16:creationId xmlns:a16="http://schemas.microsoft.com/office/drawing/2014/main" id="{7761F7DC-1D8F-42D8-AEE0-DC17FF0BC7A4}"/>
              </a:ext>
            </a:extLst>
          </p:cNvPr>
          <p:cNvSpPr>
            <a:spLocks noGrp="1"/>
          </p:cNvSpPr>
          <p:nvPr>
            <p:ph type="body" idx="1"/>
          </p:nvPr>
        </p:nvSpPr>
        <p:spPr>
          <a:xfrm>
            <a:off x="723900" y="1600200"/>
            <a:ext cx="4973515" cy="4525963"/>
          </a:xfrm>
        </p:spPr>
        <p:txBody>
          <a:bodyPr>
            <a:normAutofit/>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Provide discharge documents in the patients’ preferred format: e.g., large print, braille, or electronic</a:t>
            </a:r>
          </a:p>
          <a:p>
            <a:pPr marL="114300" indent="0">
              <a:buNone/>
            </a:pPr>
            <a:endParaRPr lang="en-US" sz="2400" dirty="0">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If documents are read aloud, ensure the patient is in an appropriate state to receive the information and ask follow-up questions.</a:t>
            </a:r>
          </a:p>
          <a:p>
            <a:pPr marL="114300" indent="0">
              <a:buNone/>
            </a:pPr>
            <a:endParaRPr lang="en-US" dirty="0"/>
          </a:p>
        </p:txBody>
      </p:sp>
      <p:sp>
        <p:nvSpPr>
          <p:cNvPr id="4" name="Footer Placeholder 3">
            <a:extLst>
              <a:ext uri="{FF2B5EF4-FFF2-40B4-BE49-F238E27FC236}">
                <a16:creationId xmlns:a16="http://schemas.microsoft.com/office/drawing/2014/main" id="{50F229FF-4D0D-4D19-AEA1-E735446A6CF7}"/>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E7A27A8D-DBE2-4401-B5B0-7B9A587D90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7" name="Picture 6" descr="A woman is sitting in a restaurant booth. She is using a handheld magnifier to look at a document. ">
            <a:extLst>
              <a:ext uri="{FF2B5EF4-FFF2-40B4-BE49-F238E27FC236}">
                <a16:creationId xmlns:a16="http://schemas.microsoft.com/office/drawing/2014/main" id="{4E326304-968F-4A18-A7A8-5DC7ABB856FB}"/>
              </a:ext>
            </a:extLst>
          </p:cNvPr>
          <p:cNvPicPr>
            <a:picLocks noChangeAspect="1"/>
          </p:cNvPicPr>
          <p:nvPr/>
        </p:nvPicPr>
        <p:blipFill>
          <a:blip r:embed="rId3"/>
          <a:stretch>
            <a:fillRect/>
          </a:stretch>
        </p:blipFill>
        <p:spPr>
          <a:xfrm>
            <a:off x="5498283" y="1525776"/>
            <a:ext cx="3350296" cy="4467061"/>
          </a:xfrm>
          <a:prstGeom prst="rect">
            <a:avLst/>
          </a:prstGeom>
        </p:spPr>
      </p:pic>
    </p:spTree>
    <p:extLst>
      <p:ext uri="{BB962C8B-B14F-4D97-AF65-F5344CB8AC3E}">
        <p14:creationId xmlns:p14="http://schemas.microsoft.com/office/powerpoint/2010/main" val="410932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9B8C-5822-4544-868B-A8B2ED3C827A}"/>
              </a:ext>
            </a:extLst>
          </p:cNvPr>
          <p:cNvSpPr>
            <a:spLocks noGrp="1"/>
          </p:cNvSpPr>
          <p:nvPr>
            <p:ph type="title"/>
          </p:nvPr>
        </p:nvSpPr>
        <p:spPr/>
        <p:txBody>
          <a:bodyPr/>
          <a:lstStyle/>
          <a:p>
            <a:r>
              <a:rPr lang="en-US" dirty="0"/>
              <a:t>Digital Accessibility</a:t>
            </a:r>
          </a:p>
        </p:txBody>
      </p:sp>
      <p:sp>
        <p:nvSpPr>
          <p:cNvPr id="3" name="Text Placeholder 2">
            <a:extLst>
              <a:ext uri="{FF2B5EF4-FFF2-40B4-BE49-F238E27FC236}">
                <a16:creationId xmlns:a16="http://schemas.microsoft.com/office/drawing/2014/main" id="{F51B6764-EDEE-4DC5-A6FC-0F689BA9EC4F}"/>
              </a:ext>
            </a:extLst>
          </p:cNvPr>
          <p:cNvSpPr>
            <a:spLocks noGrp="1"/>
          </p:cNvSpPr>
          <p:nvPr>
            <p:ph type="body" idx="1"/>
          </p:nvPr>
        </p:nvSpPr>
        <p:spPr>
          <a:xfrm>
            <a:off x="723900" y="1600200"/>
            <a:ext cx="7069602" cy="4525963"/>
          </a:xfrm>
        </p:spPr>
        <p:txBody>
          <a:bodyPr>
            <a:normAutofit fontScale="92500" lnSpcReduction="20000"/>
          </a:bodyPr>
          <a:lstStyle/>
          <a:p>
            <a:pPr marL="114300" indent="0">
              <a:buNone/>
            </a:pPr>
            <a:r>
              <a:rPr lang="en-US" sz="2400" dirty="0">
                <a:latin typeface="Verdana" panose="020B0604030504040204" pitchFamily="34" charset="0"/>
                <a:ea typeface="Verdana" panose="020B0604030504040204" pitchFamily="34" charset="0"/>
                <a:cs typeface="Times New Roman" panose="02020603050405020304" pitchFamily="18" charset="0"/>
              </a:rPr>
              <a:t>Services and information are increasingly found online and using digital tools, e.g.:</a:t>
            </a:r>
          </a:p>
          <a:p>
            <a:r>
              <a:rPr lang="en-US" sz="2400" dirty="0">
                <a:latin typeface="Verdana" panose="020B0604030504040204" pitchFamily="34" charset="0"/>
                <a:ea typeface="Verdana" panose="020B0604030504040204" pitchFamily="34" charset="0"/>
                <a:cs typeface="Times New Roman" panose="02020603050405020304" pitchFamily="18" charset="0"/>
              </a:rPr>
              <a:t>Electronic Health Records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Websites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Telehealth</a:t>
            </a:r>
          </a:p>
          <a:p>
            <a:r>
              <a:rPr lang="en-US" sz="2400" dirty="0">
                <a:latin typeface="Verdana" panose="020B0604030504040204" pitchFamily="34" charset="0"/>
                <a:ea typeface="Verdana" panose="020B0604030504040204" pitchFamily="34" charset="0"/>
                <a:cs typeface="Times New Roman" panose="02020603050405020304" pitchFamily="18" charset="0"/>
              </a:rPr>
              <a:t>Digital diagnostic and remote monitoring</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114300" indent="0">
              <a:buNone/>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Ensuring accessibility upfront reduces costs involved in remediating barriers:</a:t>
            </a:r>
          </a:p>
          <a:p>
            <a:r>
              <a:rPr lang="en-US" sz="2400" dirty="0">
                <a:latin typeface="Verdana" panose="020B0604030504040204" pitchFamily="34" charset="0"/>
                <a:ea typeface="Verdana" panose="020B0604030504040204" pitchFamily="34" charset="0"/>
                <a:cs typeface="Times New Roman" panose="02020603050405020304" pitchFamily="18" charset="0"/>
              </a:rPr>
              <a:t>Procurement</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Testing</a:t>
            </a:r>
          </a:p>
          <a:p>
            <a:r>
              <a:rPr lang="en-US" sz="2400" dirty="0">
                <a:latin typeface="Verdana" panose="020B0604030504040204" pitchFamily="34" charset="0"/>
                <a:ea typeface="Verdana" panose="020B0604030504040204" pitchFamily="34" charset="0"/>
                <a:cs typeface="Times New Roman" panose="02020603050405020304" pitchFamily="18" charset="0"/>
              </a:rPr>
              <a:t>Customer Support</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39229141-A7BF-4284-96A7-BB65743FF1B4}"/>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FDBDE607-129F-482E-ABDB-D42C6B6C96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3679486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5E16-E8DC-4719-86CE-710BB3E26FB4}"/>
              </a:ext>
            </a:extLst>
          </p:cNvPr>
          <p:cNvSpPr>
            <a:spLocks noGrp="1"/>
          </p:cNvSpPr>
          <p:nvPr>
            <p:ph type="title"/>
          </p:nvPr>
        </p:nvSpPr>
        <p:spPr/>
        <p:txBody>
          <a:bodyPr/>
          <a:lstStyle/>
          <a:p>
            <a:r>
              <a:rPr lang="en-US" dirty="0"/>
              <a:t>Prescriptions</a:t>
            </a:r>
          </a:p>
        </p:txBody>
      </p:sp>
      <p:sp>
        <p:nvSpPr>
          <p:cNvPr id="3" name="Text Placeholder 2">
            <a:extLst>
              <a:ext uri="{FF2B5EF4-FFF2-40B4-BE49-F238E27FC236}">
                <a16:creationId xmlns:a16="http://schemas.microsoft.com/office/drawing/2014/main" id="{954FB679-222C-404E-8298-908B0AECB86A}"/>
              </a:ext>
            </a:extLst>
          </p:cNvPr>
          <p:cNvSpPr>
            <a:spLocks noGrp="1"/>
          </p:cNvSpPr>
          <p:nvPr>
            <p:ph type="body" idx="1"/>
          </p:nvPr>
        </p:nvSpPr>
        <p:spPr>
          <a:xfrm>
            <a:off x="723900" y="1600200"/>
            <a:ext cx="7962900" cy="1719775"/>
          </a:xfrm>
        </p:spPr>
        <p:txBody>
          <a:bodyPr/>
          <a:lstStyle/>
          <a:p>
            <a:pPr marL="11430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Mis-identifying medication can have serious consequences for people who cannot read medication labels. </a:t>
            </a:r>
          </a:p>
          <a:p>
            <a:pPr marL="11430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To access prescription labeling guidance from the Access Board: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https://www.access-board.gov/rx.html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endParaRPr lang="en-US" dirty="0"/>
          </a:p>
        </p:txBody>
      </p:sp>
      <p:sp>
        <p:nvSpPr>
          <p:cNvPr id="4" name="Footer Placeholder 3">
            <a:extLst>
              <a:ext uri="{FF2B5EF4-FFF2-40B4-BE49-F238E27FC236}">
                <a16:creationId xmlns:a16="http://schemas.microsoft.com/office/drawing/2014/main" id="{6E8EC6FF-61B5-4D79-9EA2-F47DA6A55E1F}"/>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AB83315F-BBC5-48C2-9BA7-47CAD3CDF7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7" name="Picture 6" descr="An open orange pill bottle is pictured. It is laying on its side and round, white pills are spilling out of it. ">
            <a:extLst>
              <a:ext uri="{FF2B5EF4-FFF2-40B4-BE49-F238E27FC236}">
                <a16:creationId xmlns:a16="http://schemas.microsoft.com/office/drawing/2014/main" id="{5645FC33-E541-4E38-94CE-D5404BD42B42}"/>
              </a:ext>
            </a:extLst>
          </p:cNvPr>
          <p:cNvPicPr>
            <a:picLocks noChangeAspect="1"/>
          </p:cNvPicPr>
          <p:nvPr/>
        </p:nvPicPr>
        <p:blipFill>
          <a:blip r:embed="rId4"/>
          <a:stretch>
            <a:fillRect/>
          </a:stretch>
        </p:blipFill>
        <p:spPr>
          <a:xfrm>
            <a:off x="2560027" y="3756765"/>
            <a:ext cx="4290646" cy="2162794"/>
          </a:xfrm>
          <a:prstGeom prst="rect">
            <a:avLst/>
          </a:prstGeom>
        </p:spPr>
      </p:pic>
    </p:spTree>
    <p:extLst>
      <p:ext uri="{BB962C8B-B14F-4D97-AF65-F5344CB8AC3E}">
        <p14:creationId xmlns:p14="http://schemas.microsoft.com/office/powerpoint/2010/main" val="2346098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6FE2-3985-428A-B740-3CF1CE35A44C}"/>
              </a:ext>
            </a:extLst>
          </p:cNvPr>
          <p:cNvSpPr>
            <a:spLocks noGrp="1"/>
          </p:cNvSpPr>
          <p:nvPr>
            <p:ph type="title"/>
          </p:nvPr>
        </p:nvSpPr>
        <p:spPr/>
        <p:txBody>
          <a:bodyPr/>
          <a:lstStyle/>
          <a:p>
            <a:r>
              <a:rPr lang="en-US" dirty="0"/>
              <a:t>Service Animals</a:t>
            </a:r>
          </a:p>
        </p:txBody>
      </p:sp>
      <p:sp>
        <p:nvSpPr>
          <p:cNvPr id="3" name="Text Placeholder 2">
            <a:extLst>
              <a:ext uri="{FF2B5EF4-FFF2-40B4-BE49-F238E27FC236}">
                <a16:creationId xmlns:a16="http://schemas.microsoft.com/office/drawing/2014/main" id="{463B347C-1773-4860-B66C-B0D6D6CE6366}"/>
              </a:ext>
            </a:extLst>
          </p:cNvPr>
          <p:cNvSpPr>
            <a:spLocks noGrp="1"/>
          </p:cNvSpPr>
          <p:nvPr>
            <p:ph type="body" idx="1"/>
          </p:nvPr>
        </p:nvSpPr>
        <p:spPr>
          <a:xfrm>
            <a:off x="118989" y="1318847"/>
            <a:ext cx="4270131" cy="4758396"/>
          </a:xfrm>
        </p:spPr>
        <p:txBody>
          <a:bodyPr>
            <a:normAutofit/>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Service animals are allowed in: </a:t>
            </a:r>
          </a:p>
          <a:p>
            <a:r>
              <a:rPr lang="en-US" sz="2400" dirty="0">
                <a:latin typeface="Verdana" panose="020B0604030504040204" pitchFamily="34" charset="0"/>
                <a:ea typeface="Verdana" panose="020B0604030504040204" pitchFamily="34" charset="0"/>
                <a:cs typeface="Times New Roman" panose="02020603050405020304" pitchFamily="18" charset="0"/>
              </a:rPr>
              <a:t>P</a:t>
            </a:r>
            <a:r>
              <a:rPr lang="en-US" sz="2400" dirty="0">
                <a:effectLst/>
                <a:latin typeface="Verdana" panose="020B0604030504040204" pitchFamily="34" charset="0"/>
                <a:ea typeface="Verdana" panose="020B0604030504040204" pitchFamily="34" charset="0"/>
                <a:cs typeface="Times New Roman" panose="02020603050405020304" pitchFamily="18" charset="0"/>
              </a:rPr>
              <a:t>atient rooms </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Anywhere </a:t>
            </a:r>
            <a:r>
              <a:rPr lang="en-US" sz="2400" dirty="0">
                <a:latin typeface="Verdana" panose="020B0604030504040204" pitchFamily="34" charset="0"/>
                <a:ea typeface="Verdana" panose="020B0604030504040204" pitchFamily="34" charset="0"/>
                <a:cs typeface="Times New Roman" panose="02020603050405020304" pitchFamily="18" charset="0"/>
              </a:rPr>
              <a:t>that </a:t>
            </a:r>
            <a:r>
              <a:rPr lang="en-US" sz="2400" dirty="0">
                <a:effectLst/>
                <a:latin typeface="Verdana" panose="020B0604030504040204" pitchFamily="34" charset="0"/>
                <a:ea typeface="Verdana" panose="020B0604030504040204" pitchFamily="34" charset="0"/>
                <a:cs typeface="Times New Roman" panose="02020603050405020304" pitchFamily="18" charset="0"/>
              </a:rPr>
              <a:t>the public and patients are allowed to go</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Ambulances </a:t>
            </a:r>
          </a:p>
          <a:p>
            <a:pPr marL="114300" indent="0">
              <a:buNone/>
            </a:pPr>
            <a:r>
              <a:rPr lang="en-US" sz="2400" dirty="0">
                <a:latin typeface="Verdana" panose="020B0604030504040204" pitchFamily="34" charset="0"/>
                <a:ea typeface="Verdana" panose="020B0604030504040204" pitchFamily="34" charset="0"/>
                <a:cs typeface="Times New Roman" panose="02020603050405020304" pitchFamily="18" charset="0"/>
              </a:rPr>
              <a:t>Department of Justice Q&amp;A on Service Animals </a:t>
            </a:r>
            <a:r>
              <a:rPr lang="en-US" sz="2400" dirty="0">
                <a:effectLst/>
                <a:latin typeface="Verdana" panose="020B0604030504040204" pitchFamily="34" charset="0"/>
                <a:ea typeface="Verdana" panose="020B0604030504040204" pitchFamily="34" charset="0"/>
                <a:cs typeface="Times New Roman" panose="02020603050405020304" pitchFamily="18" charset="0"/>
              </a:rPr>
              <a:t>(</a:t>
            </a:r>
            <a:r>
              <a:rPr lang="en-US" sz="2400" dirty="0">
                <a:effectLst/>
                <a:latin typeface="Verdana" panose="020B0604030504040204" pitchFamily="34" charset="0"/>
                <a:ea typeface="Verdana" panose="020B0604030504040204" pitchFamily="34" charset="0"/>
                <a:cs typeface="Times New Roman" panose="02020603050405020304" pitchFamily="18" charset="0"/>
                <a:hlinkClick r:id="rId3"/>
              </a:rPr>
              <a:t>https://www.ada.gov/regs2010/service_animal_qa.pdf</a:t>
            </a:r>
            <a:r>
              <a:rPr lang="en-US" sz="2400" dirty="0">
                <a:effectLst/>
                <a:latin typeface="Verdana" panose="020B0604030504040204" pitchFamily="34" charset="0"/>
                <a:ea typeface="Verdana" panose="020B0604030504040204" pitchFamily="34" charset="0"/>
                <a:cs typeface="Times New Roman" panose="02020603050405020304" pitchFamily="18" charset="0"/>
              </a:rPr>
              <a:t>)</a:t>
            </a:r>
          </a:p>
          <a:p>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6336298A-5278-4B42-A473-6801E53B1261}"/>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6ADA69B7-AEC0-440C-AEAE-56043CC8C4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7" name="Picture 6" descr="A woman with a mask is walking along the sidewalk with a guide dog. There is a black jeep, trees, and grass in the background.">
            <a:extLst>
              <a:ext uri="{FF2B5EF4-FFF2-40B4-BE49-F238E27FC236}">
                <a16:creationId xmlns:a16="http://schemas.microsoft.com/office/drawing/2014/main" id="{CFDF539D-A47B-4BF7-9863-FD0E466904F3}"/>
              </a:ext>
            </a:extLst>
          </p:cNvPr>
          <p:cNvPicPr>
            <a:picLocks noChangeAspect="1"/>
          </p:cNvPicPr>
          <p:nvPr/>
        </p:nvPicPr>
        <p:blipFill>
          <a:blip r:embed="rId4"/>
          <a:stretch>
            <a:fillRect/>
          </a:stretch>
        </p:blipFill>
        <p:spPr>
          <a:xfrm rot="5400000">
            <a:off x="4271889" y="1435003"/>
            <a:ext cx="5045612" cy="3784209"/>
          </a:xfrm>
          <a:prstGeom prst="rect">
            <a:avLst/>
          </a:prstGeom>
        </p:spPr>
      </p:pic>
    </p:spTree>
    <p:extLst>
      <p:ext uri="{BB962C8B-B14F-4D97-AF65-F5344CB8AC3E}">
        <p14:creationId xmlns:p14="http://schemas.microsoft.com/office/powerpoint/2010/main" val="288090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B34B-FE75-4A06-AD5D-F38631CE7139}"/>
              </a:ext>
            </a:extLst>
          </p:cNvPr>
          <p:cNvSpPr>
            <a:spLocks noGrp="1"/>
          </p:cNvSpPr>
          <p:nvPr>
            <p:ph type="title"/>
          </p:nvPr>
        </p:nvSpPr>
        <p:spPr/>
        <p:txBody>
          <a:bodyPr/>
          <a:lstStyle/>
          <a:p>
            <a:r>
              <a:rPr lang="en-US" dirty="0"/>
              <a:t>Disability Awareness Training</a:t>
            </a:r>
          </a:p>
        </p:txBody>
      </p:sp>
      <p:sp>
        <p:nvSpPr>
          <p:cNvPr id="3" name="Text Placeholder 2">
            <a:extLst>
              <a:ext uri="{FF2B5EF4-FFF2-40B4-BE49-F238E27FC236}">
                <a16:creationId xmlns:a16="http://schemas.microsoft.com/office/drawing/2014/main" id="{C5E67645-EE70-4259-A49D-DAC9D04EA8F9}"/>
              </a:ext>
            </a:extLst>
          </p:cNvPr>
          <p:cNvSpPr>
            <a:spLocks noGrp="1"/>
          </p:cNvSpPr>
          <p:nvPr>
            <p:ph type="body" idx="1"/>
          </p:nvPr>
        </p:nvSpPr>
        <p:spPr>
          <a:xfrm>
            <a:off x="457200" y="1391789"/>
            <a:ext cx="4706229" cy="4525963"/>
          </a:xfrm>
        </p:spPr>
        <p:txBody>
          <a:bodyPr>
            <a:normAutofit lnSpcReduction="10000"/>
          </a:bodyPr>
          <a:lstStyle/>
          <a:p>
            <a:r>
              <a:rPr lang="en-US" sz="2400" dirty="0">
                <a:effectLst/>
                <a:latin typeface="Verdana" panose="020B0604030504040204" pitchFamily="34" charset="0"/>
                <a:ea typeface="Verdana" panose="020B0604030504040204" pitchFamily="34" charset="0"/>
                <a:cs typeface="Times New Roman" panose="02020603050405020304" pitchFamily="18" charset="0"/>
              </a:rPr>
              <a:t>Announcing themselves and providing verbal instructions</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Speaking directly to the patient unless otherwise indicated</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Understanding blindness and low vision </a:t>
            </a:r>
          </a:p>
          <a:p>
            <a:r>
              <a:rPr lang="en-US" sz="2400" dirty="0">
                <a:effectLst/>
                <a:latin typeface="Verdana" panose="020B0604030504040204" pitchFamily="34" charset="0"/>
                <a:ea typeface="Verdana" panose="020B0604030504040204" pitchFamily="34" charset="0"/>
                <a:cs typeface="Times New Roman" panose="02020603050405020304" pitchFamily="18" charset="0"/>
              </a:rPr>
              <a:t>Assisting with orientation</a:t>
            </a:r>
          </a:p>
          <a:p>
            <a:r>
              <a:rPr lang="en-US" sz="2400" dirty="0">
                <a:latin typeface="Verdana" panose="020B0604030504040204" pitchFamily="34" charset="0"/>
                <a:ea typeface="Verdana" panose="020B0604030504040204" pitchFamily="34" charset="0"/>
                <a:cs typeface="Times New Roman" panose="02020603050405020304" pitchFamily="18" charset="0"/>
              </a:rPr>
              <a:t>Opening communication to understand patient’s access needs</a:t>
            </a: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EE650AB-81E3-4146-BCA1-2E1CA040B839}"/>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97D1BFF1-0E70-4B7C-967C-7D8CF7216D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7" name="Picture 6" descr="A woman wearing a mask and glasses is pictured standing at the receptionist's entrance. She is leaning on the counter as another woman wearing a masks takes her temperature via her forehead.">
            <a:extLst>
              <a:ext uri="{FF2B5EF4-FFF2-40B4-BE49-F238E27FC236}">
                <a16:creationId xmlns:a16="http://schemas.microsoft.com/office/drawing/2014/main" id="{22CCE276-FC0B-4EE7-B104-416330E3683E}"/>
              </a:ext>
            </a:extLst>
          </p:cNvPr>
          <p:cNvPicPr>
            <a:picLocks noChangeAspect="1"/>
          </p:cNvPicPr>
          <p:nvPr/>
        </p:nvPicPr>
        <p:blipFill>
          <a:blip r:embed="rId3"/>
          <a:stretch>
            <a:fillRect/>
          </a:stretch>
        </p:blipFill>
        <p:spPr>
          <a:xfrm rot="5400000">
            <a:off x="4598431" y="2072188"/>
            <a:ext cx="4775982" cy="3581987"/>
          </a:xfrm>
          <a:prstGeom prst="rect">
            <a:avLst/>
          </a:prstGeom>
        </p:spPr>
      </p:pic>
    </p:spTree>
    <p:extLst>
      <p:ext uri="{BB962C8B-B14F-4D97-AF65-F5344CB8AC3E}">
        <p14:creationId xmlns:p14="http://schemas.microsoft.com/office/powerpoint/2010/main" val="104901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29C7-E0F7-43D3-8BE5-AC8420D1CCEF}"/>
              </a:ext>
            </a:extLst>
          </p:cNvPr>
          <p:cNvSpPr>
            <a:spLocks noGrp="1"/>
          </p:cNvSpPr>
          <p:nvPr>
            <p:ph type="title"/>
          </p:nvPr>
        </p:nvSpPr>
        <p:spPr/>
        <p:txBody>
          <a:bodyPr/>
          <a:lstStyle/>
          <a:p>
            <a:r>
              <a:rPr lang="en-US" dirty="0"/>
              <a:t>Healthcare Discrimination</a:t>
            </a:r>
          </a:p>
        </p:txBody>
      </p:sp>
      <p:sp>
        <p:nvSpPr>
          <p:cNvPr id="3" name="Text Placeholder 2">
            <a:extLst>
              <a:ext uri="{FF2B5EF4-FFF2-40B4-BE49-F238E27FC236}">
                <a16:creationId xmlns:a16="http://schemas.microsoft.com/office/drawing/2014/main" id="{C85FD7EC-6103-40F4-BBBB-03447325BE1A}"/>
              </a:ext>
            </a:extLst>
          </p:cNvPr>
          <p:cNvSpPr>
            <a:spLocks noGrp="1"/>
          </p:cNvSpPr>
          <p:nvPr>
            <p:ph type="body" idx="1"/>
          </p:nvPr>
        </p:nvSpPr>
        <p:spPr>
          <a:xfrm>
            <a:off x="723900" y="1600200"/>
            <a:ext cx="7962900" cy="4645855"/>
          </a:xfrm>
        </p:spPr>
        <p:txBody>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The ADA and Section 1557 prohibit discrimination on the basis of disability. People who are blind or have low vision must not be denied cared or receive insufficient treatment based on their disability.</a:t>
            </a:r>
          </a:p>
          <a:p>
            <a:pPr marL="114300" indent="0">
              <a:buNone/>
            </a:pPr>
            <a:endParaRPr lang="en-US" dirty="0"/>
          </a:p>
        </p:txBody>
      </p:sp>
      <p:sp>
        <p:nvSpPr>
          <p:cNvPr id="4" name="Footer Placeholder 3">
            <a:extLst>
              <a:ext uri="{FF2B5EF4-FFF2-40B4-BE49-F238E27FC236}">
                <a16:creationId xmlns:a16="http://schemas.microsoft.com/office/drawing/2014/main" id="{A9A39713-E5B0-4595-B1D3-658EAF60DF54}"/>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FD737567-3846-4FE0-B7C5-F8BF221EE1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3563253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F59B-51A6-4C4C-8B78-DE19899A88CF}"/>
              </a:ext>
            </a:extLst>
          </p:cNvPr>
          <p:cNvSpPr>
            <a:spLocks noGrp="1"/>
          </p:cNvSpPr>
          <p:nvPr>
            <p:ph type="title"/>
          </p:nvPr>
        </p:nvSpPr>
        <p:spPr>
          <a:xfrm>
            <a:off x="716280" y="375675"/>
            <a:ext cx="7962900" cy="1126746"/>
          </a:xfrm>
        </p:spPr>
        <p:txBody>
          <a:bodyPr/>
          <a:lstStyle/>
          <a:p>
            <a:r>
              <a:rPr lang="en-US" dirty="0"/>
              <a:t>Our Resources	</a:t>
            </a:r>
          </a:p>
        </p:txBody>
      </p:sp>
      <p:sp>
        <p:nvSpPr>
          <p:cNvPr id="3" name="Text Placeholder 2">
            <a:extLst>
              <a:ext uri="{FF2B5EF4-FFF2-40B4-BE49-F238E27FC236}">
                <a16:creationId xmlns:a16="http://schemas.microsoft.com/office/drawing/2014/main" id="{26D62DD6-0BB1-4A31-BDE2-4E1DE3B0EFCE}"/>
              </a:ext>
            </a:extLst>
          </p:cNvPr>
          <p:cNvSpPr>
            <a:spLocks noGrp="1"/>
          </p:cNvSpPr>
          <p:nvPr>
            <p:ph type="body" idx="1"/>
          </p:nvPr>
        </p:nvSpPr>
        <p:spPr>
          <a:xfrm>
            <a:off x="457200" y="1346665"/>
            <a:ext cx="8229600" cy="4505495"/>
          </a:xfrm>
        </p:spPr>
        <p:txBody>
          <a:bodyPr>
            <a:normAutofit/>
          </a:bodyPr>
          <a:lstStyle/>
          <a:p>
            <a:pPr marL="0" marR="0" lvl="0" indent="0">
              <a:lnSpc>
                <a:spcPct val="107000"/>
              </a:lnSpc>
              <a:spcBef>
                <a:spcPts val="0"/>
              </a:spcBef>
              <a:spcAft>
                <a:spcPts val="0"/>
              </a:spcAft>
              <a:buNone/>
            </a:pPr>
            <a:r>
              <a:rPr lang="en-US" sz="2400" u="sng"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https://www.afb.org/blog/entry/resources-healthcare-workers</a:t>
            </a:r>
            <a:endParaRPr lang="en-US" sz="2400" u="sng"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400" u="sng"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7000"/>
              </a:lnSpc>
              <a:spcBef>
                <a:spcPts val="0"/>
              </a:spcBef>
            </a:pPr>
            <a:r>
              <a:rPr lang="en-US" sz="2400" dirty="0">
                <a:effectLst/>
                <a:latin typeface="Verdana" panose="020B0604030504040204" pitchFamily="34" charset="0"/>
                <a:ea typeface="Verdana" panose="020B0604030504040204" pitchFamily="34" charset="0"/>
                <a:cs typeface="Times New Roman" panose="02020603050405020304" pitchFamily="18" charset="0"/>
              </a:rPr>
              <a:t>Handouts for healthcare professionals, registration staff, guest services, food, services, and support staff</a:t>
            </a:r>
          </a:p>
          <a:p>
            <a:pPr marL="285750" indent="-285750">
              <a:lnSpc>
                <a:spcPct val="107000"/>
              </a:lnSpc>
              <a:spcBef>
                <a:spcPts val="0"/>
              </a:spcBef>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7000"/>
              </a:lnSpc>
              <a:spcBef>
                <a:spcPts val="0"/>
              </a:spcBef>
            </a:pPr>
            <a:r>
              <a:rPr lang="en-US" sz="2400" dirty="0">
                <a:effectLst/>
                <a:latin typeface="Verdana" panose="020B0604030504040204" pitchFamily="34" charset="0"/>
                <a:ea typeface="Verdana" panose="020B0604030504040204" pitchFamily="34" charset="0"/>
                <a:cs typeface="Times New Roman" panose="02020603050405020304" pitchFamily="18" charset="0"/>
              </a:rPr>
              <a:t>Training Videos</a:t>
            </a:r>
          </a:p>
          <a:p>
            <a:pPr marL="285750" indent="-285750">
              <a:lnSpc>
                <a:spcPct val="107000"/>
              </a:lnSpc>
              <a:spcBef>
                <a:spcPts val="0"/>
              </a:spcBef>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7000"/>
              </a:lnSpc>
              <a:spcBef>
                <a:spcPts val="0"/>
              </a:spcBef>
            </a:pPr>
            <a:r>
              <a:rPr lang="en-US" sz="2400" dirty="0">
                <a:effectLst/>
                <a:latin typeface="Verdana" panose="020B0604030504040204" pitchFamily="34" charset="0"/>
                <a:ea typeface="Verdana" panose="020B0604030504040204" pitchFamily="34" charset="0"/>
                <a:cs typeface="Times New Roman" panose="02020603050405020304" pitchFamily="18" charset="0"/>
              </a:rPr>
              <a:t>Pre- and Post-Tests</a:t>
            </a:r>
          </a:p>
          <a:p>
            <a:pPr marL="285750" indent="-285750">
              <a:lnSpc>
                <a:spcPct val="107000"/>
              </a:lnSpc>
              <a:spcBef>
                <a:spcPts val="0"/>
              </a:spcBef>
            </a:pPr>
            <a:endPar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endParaRPr lang="en-US" dirty="0"/>
          </a:p>
        </p:txBody>
      </p:sp>
      <p:sp>
        <p:nvSpPr>
          <p:cNvPr id="4" name="Footer Placeholder 3">
            <a:extLst>
              <a:ext uri="{FF2B5EF4-FFF2-40B4-BE49-F238E27FC236}">
                <a16:creationId xmlns:a16="http://schemas.microsoft.com/office/drawing/2014/main" id="{25E8CE1F-63CE-457F-8B6A-771C0E9EE4D8}"/>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4CC9C10D-4772-404B-B9D4-E821321598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3752885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7A62-3B1A-45DF-9ED3-C16DAF40449B}"/>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0B4F9982-1D47-407E-83BC-1E425AB8FCE7}"/>
              </a:ext>
            </a:extLst>
          </p:cNvPr>
          <p:cNvSpPr>
            <a:spLocks noGrp="1"/>
          </p:cNvSpPr>
          <p:nvPr>
            <p:ph type="body" idx="1"/>
          </p:nvPr>
        </p:nvSpPr>
        <p:spPr/>
        <p:txBody>
          <a:bodyPr/>
          <a:lstStyle/>
          <a:p>
            <a:pPr marL="114300" indent="0">
              <a:buNone/>
            </a:pPr>
            <a:r>
              <a:rPr lang="en-US" dirty="0"/>
              <a:t>Dr. Arielle Silverman</a:t>
            </a:r>
          </a:p>
          <a:p>
            <a:pPr marL="571500" lvl="1" indent="0">
              <a:buNone/>
            </a:pPr>
            <a:r>
              <a:rPr lang="en-US" dirty="0">
                <a:hlinkClick r:id="rId2"/>
              </a:rPr>
              <a:t>asilverman@afb.org</a:t>
            </a:r>
            <a:endParaRPr lang="en-US" dirty="0"/>
          </a:p>
          <a:p>
            <a:pPr lvl="1"/>
            <a:endParaRPr lang="en-US" dirty="0"/>
          </a:p>
          <a:p>
            <a:pPr marL="114300" indent="0">
              <a:buNone/>
            </a:pPr>
            <a:r>
              <a:rPr lang="en-US" dirty="0"/>
              <a:t>Dr. Carlie Rhoads</a:t>
            </a:r>
          </a:p>
          <a:p>
            <a:pPr marL="571500" lvl="1" indent="0">
              <a:buNone/>
            </a:pPr>
            <a:r>
              <a:rPr lang="en-US" dirty="0">
                <a:hlinkClick r:id="rId3"/>
              </a:rPr>
              <a:t>crhoads@afb.org</a:t>
            </a:r>
            <a:endParaRPr lang="en-US" dirty="0"/>
          </a:p>
          <a:p>
            <a:pPr lvl="1"/>
            <a:endParaRPr lang="en-US" dirty="0"/>
          </a:p>
          <a:p>
            <a:endParaRPr lang="en-US" dirty="0"/>
          </a:p>
        </p:txBody>
      </p:sp>
      <p:sp>
        <p:nvSpPr>
          <p:cNvPr id="4" name="Footer Placeholder 3">
            <a:extLst>
              <a:ext uri="{FF2B5EF4-FFF2-40B4-BE49-F238E27FC236}">
                <a16:creationId xmlns:a16="http://schemas.microsoft.com/office/drawing/2014/main" id="{26E0FCD0-27EB-4DF3-A8F3-B938110F1FED}"/>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C9D3EFD1-5454-4363-B79A-2A72EEABBC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260445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g9e5e83613c_0_26"/>
          <p:cNvSpPr txBox="1">
            <a:spLocks noGrp="1"/>
          </p:cNvSpPr>
          <p:nvPr>
            <p:ph type="title"/>
          </p:nvPr>
        </p:nvSpPr>
        <p:spPr>
          <a:xfrm>
            <a:off x="723900" y="311181"/>
            <a:ext cx="7962900" cy="121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Patient Stories</a:t>
            </a:r>
            <a:endParaRPr dirty="0"/>
          </a:p>
        </p:txBody>
      </p:sp>
      <p:sp>
        <p:nvSpPr>
          <p:cNvPr id="45" name="Google Shape;45;g9e5e83613c_0_26"/>
          <p:cNvSpPr txBox="1">
            <a:spLocks noGrp="1"/>
          </p:cNvSpPr>
          <p:nvPr>
            <p:ph type="body" idx="1"/>
          </p:nvPr>
        </p:nvSpPr>
        <p:spPr>
          <a:xfrm>
            <a:off x="723900" y="1155350"/>
            <a:ext cx="7962900" cy="4888263"/>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lang="en-US" sz="2400" dirty="0">
              <a:latin typeface="Verdana" panose="020B0604030504040204" pitchFamily="34" charset="0"/>
              <a:ea typeface="Verdana" panose="020B0604030504040204" pitchFamily="34" charset="0"/>
            </a:endParaRPr>
          </a:p>
          <a:p>
            <a:pPr marL="0" lvl="0" indent="0" algn="l" rtl="0">
              <a:spcBef>
                <a:spcPts val="360"/>
              </a:spcBef>
              <a:spcAft>
                <a:spcPts val="0"/>
              </a:spcAft>
              <a:buNone/>
            </a:pPr>
            <a:r>
              <a:rPr lang="en-US" sz="2400" dirty="0">
                <a:latin typeface="Verdana" panose="020B0604030504040204" pitchFamily="34" charset="0"/>
                <a:ea typeface="Verdana" panose="020B0604030504040204" pitchFamily="34" charset="0"/>
              </a:rPr>
              <a:t>“…they just </a:t>
            </a:r>
            <a:r>
              <a:rPr lang="en-US" sz="2400" dirty="0">
                <a:effectLst/>
                <a:latin typeface="Verdana" panose="020B0604030504040204" pitchFamily="34" charset="0"/>
                <a:ea typeface="Verdana" panose="020B0604030504040204" pitchFamily="34" charset="0"/>
              </a:rPr>
              <a:t>asked my dad for my name and birth date, which I gave quickly, spelling my name in case that was needed. They asked my dad if I was having a procedure at the hospital, and I again answered quickly. “</a:t>
            </a:r>
          </a:p>
          <a:p>
            <a:pPr marL="0" lvl="0" indent="0" algn="l" rtl="0">
              <a:spcBef>
                <a:spcPts val="360"/>
              </a:spcBef>
              <a:spcAft>
                <a:spcPts val="0"/>
              </a:spcAft>
              <a:buNone/>
            </a:pPr>
            <a:endParaRPr lang="en-US" sz="2400" dirty="0">
              <a:latin typeface="Verdana" panose="020B0604030504040204" pitchFamily="34" charset="0"/>
              <a:ea typeface="Verdana" panose="020B0604030504040204" pitchFamily="34" charset="0"/>
            </a:endParaRPr>
          </a:p>
          <a:p>
            <a:pPr marL="0" lvl="0" indent="0" algn="l" rtl="0">
              <a:spcBef>
                <a:spcPts val="360"/>
              </a:spcBef>
              <a:spcAft>
                <a:spcPts val="0"/>
              </a:spcAft>
              <a:buNone/>
            </a:pPr>
            <a:endParaRPr lang="en-US" sz="2400" dirty="0">
              <a:latin typeface="Verdana" panose="020B0604030504040204" pitchFamily="34" charset="0"/>
              <a:ea typeface="Verdana" panose="020B0604030504040204" pitchFamily="34" charset="0"/>
            </a:endParaRPr>
          </a:p>
          <a:p>
            <a:pPr marL="0" lvl="0" indent="0" algn="l" rtl="0">
              <a:spcBef>
                <a:spcPts val="360"/>
              </a:spcBef>
              <a:spcAft>
                <a:spcPts val="0"/>
              </a:spcAft>
              <a:buNone/>
            </a:pPr>
            <a:r>
              <a:rPr lang="en-US" sz="2400" dirty="0">
                <a:latin typeface="Verdana" panose="020B0604030504040204" pitchFamily="34" charset="0"/>
                <a:ea typeface="Verdana" panose="020B0604030504040204" pitchFamily="34" charset="0"/>
              </a:rPr>
              <a:t>“Before leaving me to get ready for the procedure, the assistant asked if I needed help getting undressed. I felt so belittled.”</a:t>
            </a:r>
            <a:endParaRPr sz="2400" dirty="0">
              <a:latin typeface="Verdana" panose="020B0604030504040204" pitchFamily="34" charset="0"/>
              <a:ea typeface="Verdana" panose="020B0604030504040204" pitchFamily="34" charset="0"/>
            </a:endParaRPr>
          </a:p>
        </p:txBody>
      </p:sp>
      <p:sp>
        <p:nvSpPr>
          <p:cNvPr id="46" name="Google Shape;46;g9e5e83613c_0_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2" name="Footer Placeholder 1">
            <a:extLst>
              <a:ext uri="{FF2B5EF4-FFF2-40B4-BE49-F238E27FC236}">
                <a16:creationId xmlns:a16="http://schemas.microsoft.com/office/drawing/2014/main" id="{B0882ABA-1A8A-4330-9017-B0EFEE56FA89}"/>
              </a:ext>
            </a:extLst>
          </p:cNvPr>
          <p:cNvSpPr>
            <a:spLocks noGrp="1"/>
          </p:cNvSpPr>
          <p:nvPr>
            <p:ph type="ftr" idx="11"/>
          </p:nvPr>
        </p:nvSpPr>
        <p:spPr/>
        <p:txBody>
          <a:bodyPr/>
          <a:lstStyle/>
          <a:p>
            <a:r>
              <a:rPr lang="en-US"/>
              <a:t>Copyright ©2021 American Foundation for the Blind. All rights reserved.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8177-E572-4D69-9D6A-0F662DF489C5}"/>
              </a:ext>
            </a:extLst>
          </p:cNvPr>
          <p:cNvSpPr>
            <a:spLocks noGrp="1"/>
          </p:cNvSpPr>
          <p:nvPr>
            <p:ph type="title"/>
          </p:nvPr>
        </p:nvSpPr>
        <p:spPr/>
        <p:txBody>
          <a:bodyPr/>
          <a:lstStyle/>
          <a:p>
            <a:r>
              <a:rPr lang="en-US" dirty="0"/>
              <a:t>About AFB</a:t>
            </a:r>
          </a:p>
        </p:txBody>
      </p:sp>
      <p:sp>
        <p:nvSpPr>
          <p:cNvPr id="3" name="Text Placeholder 2">
            <a:extLst>
              <a:ext uri="{FF2B5EF4-FFF2-40B4-BE49-F238E27FC236}">
                <a16:creationId xmlns:a16="http://schemas.microsoft.com/office/drawing/2014/main" id="{04C9465A-5AD0-4B01-A340-E24665B996E3}"/>
              </a:ext>
            </a:extLst>
          </p:cNvPr>
          <p:cNvSpPr>
            <a:spLocks noGrp="1"/>
          </p:cNvSpPr>
          <p:nvPr>
            <p:ph type="body" idx="1"/>
          </p:nvPr>
        </p:nvSpPr>
        <p:spPr>
          <a:xfrm>
            <a:off x="182880" y="1097280"/>
            <a:ext cx="8503920" cy="5028883"/>
          </a:xfrm>
        </p:spPr>
        <p:txBody>
          <a:bodyPr>
            <a:normAutofit fontScale="92500" lnSpcReduction="10000"/>
          </a:bodyPr>
          <a:lstStyle/>
          <a:p>
            <a:pPr marL="457200" marR="0" lvl="1" indent="0">
              <a:lnSpc>
                <a:spcPct val="107000"/>
              </a:lnSpc>
              <a:spcBef>
                <a:spcPts val="0"/>
              </a:spcBef>
              <a:spcAft>
                <a:spcPts val="0"/>
              </a:spcAft>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The American Foundation for the Blind is a national nonprofit working to create a world of no limits for people who are blind or visually impaired. </a:t>
            </a:r>
          </a:p>
          <a:p>
            <a:pPr marL="742950" marR="0" lvl="1" indent="-285750">
              <a:lnSpc>
                <a:spcPct val="107000"/>
              </a:lnSpc>
              <a:spcBef>
                <a:spcPts val="0"/>
              </a:spcBef>
              <a:spcAft>
                <a:spcPts val="0"/>
              </a:spcAft>
              <a:buFont typeface="Courier New" panose="02070309020205020404" pitchFamily="49" charset="0"/>
              <a:buChar char="o"/>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457200" marR="0" lvl="1" indent="0">
              <a:lnSpc>
                <a:spcPct val="107000"/>
              </a:lnSpc>
              <a:spcBef>
                <a:spcPts val="0"/>
              </a:spcBef>
              <a:spcAft>
                <a:spcPts val="0"/>
              </a:spcAft>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We mobilize leaders, advance understanding, and champion impactful policies and practices using research and data.</a:t>
            </a:r>
          </a:p>
          <a:p>
            <a:pPr marL="742950" marR="0" lvl="1" indent="-285750">
              <a:lnSpc>
                <a:spcPct val="107000"/>
              </a:lnSpc>
              <a:spcBef>
                <a:spcPts val="0"/>
              </a:spcBef>
              <a:spcAft>
                <a:spcPts val="0"/>
              </a:spcAft>
              <a:buFont typeface="Courier New" panose="02070309020205020404" pitchFamily="49" charset="0"/>
              <a:buChar char="o"/>
            </a:pPr>
            <a:endParaRPr lang="en-US" sz="2400" dirty="0">
              <a:effectLst/>
              <a:latin typeface="Verdana" panose="020B0604030504040204" pitchFamily="34" charset="0"/>
              <a:ea typeface="Verdana" panose="020B0604030504040204" pitchFamily="34" charset="0"/>
              <a:cs typeface="Times New Roman" panose="02020603050405020304" pitchFamily="18" charset="0"/>
            </a:endParaRPr>
          </a:p>
          <a:p>
            <a:pPr marL="457200" marR="0" lvl="1" indent="0">
              <a:lnSpc>
                <a:spcPct val="107000"/>
              </a:lnSpc>
              <a:spcBef>
                <a:spcPts val="0"/>
              </a:spcBef>
              <a:spcAft>
                <a:spcPts val="0"/>
              </a:spcAft>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Public Policy and Research Institute</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Produces research </a:t>
            </a:r>
            <a:r>
              <a:rPr lang="en-US" sz="2400" dirty="0">
                <a:latin typeface="Verdana" panose="020B0604030504040204" pitchFamily="34" charset="0"/>
                <a:ea typeface="Verdana" panose="020B0604030504040204" pitchFamily="34" charset="0"/>
                <a:cs typeface="Times New Roman" panose="02020603050405020304" pitchFamily="18" charset="0"/>
              </a:rPr>
              <a:t>to understand</a:t>
            </a:r>
            <a:r>
              <a:rPr lang="en-US" sz="2400" dirty="0">
                <a:effectLst/>
                <a:latin typeface="Verdana" panose="020B0604030504040204" pitchFamily="34" charset="0"/>
                <a:ea typeface="Verdana" panose="020B0604030504040204" pitchFamily="34" charset="0"/>
                <a:cs typeface="Times New Roman" panose="02020603050405020304" pitchFamily="18" charset="0"/>
              </a:rPr>
              <a:t> the experiences of people who are blind or have low vision</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Advocates for federal policies that create opportunities</a:t>
            </a:r>
          </a:p>
          <a:p>
            <a:pPr marL="1143000" marR="0" lvl="2" indent="-228600">
              <a:lnSpc>
                <a:spcPct val="107000"/>
              </a:lnSpc>
              <a:spcBef>
                <a:spcPts val="0"/>
              </a:spcBef>
              <a:spcAft>
                <a:spcPts val="0"/>
              </a:spcAft>
              <a:buFont typeface="Wingdings" panose="05000000000000000000" pitchFamily="2" charset="2"/>
              <a:buChar char=""/>
            </a:pPr>
            <a:r>
              <a:rPr lang="en-US" sz="2400" dirty="0">
                <a:effectLst/>
                <a:latin typeface="Verdana" panose="020B0604030504040204" pitchFamily="34" charset="0"/>
                <a:ea typeface="Verdana" panose="020B0604030504040204" pitchFamily="34" charset="0"/>
                <a:cs typeface="Times New Roman" panose="02020603050405020304" pitchFamily="18" charset="0"/>
              </a:rPr>
              <a:t>Publishes the </a:t>
            </a:r>
            <a:r>
              <a:rPr lang="en-US" sz="2400" i="1" dirty="0">
                <a:effectLst/>
                <a:latin typeface="Verdana" panose="020B0604030504040204" pitchFamily="34" charset="0"/>
                <a:ea typeface="Verdana" panose="020B0604030504040204" pitchFamily="34" charset="0"/>
                <a:cs typeface="Times New Roman" panose="02020603050405020304" pitchFamily="18" charset="0"/>
              </a:rPr>
              <a:t>Journal of Visual Impairment &amp; Blindness</a:t>
            </a:r>
          </a:p>
          <a:p>
            <a:pPr marL="114300" indent="0">
              <a:buNone/>
            </a:pPr>
            <a:endParaRPr lang="en-US" dirty="0"/>
          </a:p>
        </p:txBody>
      </p:sp>
      <p:sp>
        <p:nvSpPr>
          <p:cNvPr id="4" name="Footer Placeholder 3">
            <a:extLst>
              <a:ext uri="{FF2B5EF4-FFF2-40B4-BE49-F238E27FC236}">
                <a16:creationId xmlns:a16="http://schemas.microsoft.com/office/drawing/2014/main" id="{A10D94C6-34E0-424E-AF84-C2BAE0DBB222}"/>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BB8506F7-EC89-4AC9-9D61-F3D1F81C1B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300455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8BC8-F15A-43F6-8EC3-7F18B644F2A5}"/>
              </a:ext>
            </a:extLst>
          </p:cNvPr>
          <p:cNvSpPr>
            <a:spLocks noGrp="1"/>
          </p:cNvSpPr>
          <p:nvPr>
            <p:ph type="title"/>
          </p:nvPr>
        </p:nvSpPr>
        <p:spPr/>
        <p:txBody>
          <a:bodyPr>
            <a:normAutofit fontScale="90000"/>
          </a:bodyPr>
          <a:lstStyle/>
          <a:p>
            <a:r>
              <a:rPr lang="en-US" dirty="0"/>
              <a:t>About people who are blind or have low vision</a:t>
            </a:r>
          </a:p>
        </p:txBody>
      </p:sp>
      <p:sp>
        <p:nvSpPr>
          <p:cNvPr id="3" name="Text Placeholder 2">
            <a:extLst>
              <a:ext uri="{FF2B5EF4-FFF2-40B4-BE49-F238E27FC236}">
                <a16:creationId xmlns:a16="http://schemas.microsoft.com/office/drawing/2014/main" id="{4623F50B-70AA-4BCA-BA22-D27AF9061097}"/>
              </a:ext>
            </a:extLst>
          </p:cNvPr>
          <p:cNvSpPr>
            <a:spLocks noGrp="1"/>
          </p:cNvSpPr>
          <p:nvPr>
            <p:ph type="body" idx="1"/>
          </p:nvPr>
        </p:nvSpPr>
        <p:spPr/>
        <p:txBody>
          <a:bodyPr>
            <a:normAutofit/>
          </a:bodyPr>
          <a:lstStyle/>
          <a:p>
            <a:pPr marL="114300" indent="0">
              <a:buNone/>
            </a:pPr>
            <a:r>
              <a:rPr lang="en-US" dirty="0"/>
              <a:t>According to the American Community Survey (2019), approximately 7.5 million non-institutionalized people report having a vision related disability.</a:t>
            </a:r>
            <a:endParaRPr lang="en-US" sz="2400" dirty="0"/>
          </a:p>
        </p:txBody>
      </p:sp>
      <p:sp>
        <p:nvSpPr>
          <p:cNvPr id="4" name="Footer Placeholder 3">
            <a:extLst>
              <a:ext uri="{FF2B5EF4-FFF2-40B4-BE49-F238E27FC236}">
                <a16:creationId xmlns:a16="http://schemas.microsoft.com/office/drawing/2014/main" id="{5E82F717-5C7E-4351-8EF5-F5A951545FD6}"/>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5F58B840-BFA4-4653-BBA5-0C5488969D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65667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82D1-C169-4D15-AACC-DABA301BD3C8}"/>
              </a:ext>
            </a:extLst>
          </p:cNvPr>
          <p:cNvSpPr>
            <a:spLocks noGrp="1"/>
          </p:cNvSpPr>
          <p:nvPr>
            <p:ph type="title"/>
          </p:nvPr>
        </p:nvSpPr>
        <p:spPr/>
        <p:txBody>
          <a:bodyPr>
            <a:normAutofit fontScale="90000"/>
          </a:bodyPr>
          <a:lstStyle/>
          <a:p>
            <a:r>
              <a:rPr lang="en-US" dirty="0"/>
              <a:t>Some Impacts of Blindness and Low Vision on Daily Living</a:t>
            </a:r>
          </a:p>
        </p:txBody>
      </p:sp>
      <p:sp>
        <p:nvSpPr>
          <p:cNvPr id="3" name="Text Placeholder 2">
            <a:extLst>
              <a:ext uri="{FF2B5EF4-FFF2-40B4-BE49-F238E27FC236}">
                <a16:creationId xmlns:a16="http://schemas.microsoft.com/office/drawing/2014/main" id="{116BC056-DB93-49D8-BA21-AB0B0B492261}"/>
              </a:ext>
            </a:extLst>
          </p:cNvPr>
          <p:cNvSpPr>
            <a:spLocks noGrp="1"/>
          </p:cNvSpPr>
          <p:nvPr>
            <p:ph type="body" idx="1"/>
          </p:nvPr>
        </p:nvSpPr>
        <p:spPr>
          <a:xfrm>
            <a:off x="3923365" y="1642762"/>
            <a:ext cx="5078437" cy="4525963"/>
          </a:xfrm>
        </p:spPr>
        <p:txBody>
          <a:bodyPr>
            <a:normAutofit/>
          </a:bodyPr>
          <a:lstStyle/>
          <a:p>
            <a:pPr marL="114300" indent="0">
              <a:buNone/>
            </a:pPr>
            <a:r>
              <a:rPr lang="en-US" sz="2400" dirty="0">
                <a:effectLst/>
                <a:latin typeface="Verdana" panose="020B0604030504040204" pitchFamily="34" charset="0"/>
                <a:ea typeface="Verdana" panose="020B0604030504040204" pitchFamily="34" charset="0"/>
                <a:cs typeface="Times New Roman" panose="02020603050405020304" pitchFamily="18" charset="0"/>
              </a:rPr>
              <a:t>Most people have a preference about how they read:</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large print or braille</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electronic device to access text</a:t>
            </a:r>
          </a:p>
          <a:p>
            <a:pPr lvl="1"/>
            <a:r>
              <a:rPr lang="en-US" sz="2400" dirty="0">
                <a:effectLst/>
                <a:latin typeface="Verdana" panose="020B0604030504040204" pitchFamily="34" charset="0"/>
                <a:ea typeface="Verdana" panose="020B0604030504040204" pitchFamily="34" charset="0"/>
                <a:cs typeface="Times New Roman" panose="02020603050405020304" pitchFamily="18" charset="0"/>
              </a:rPr>
              <a:t>listening to text via a reader or audio recording.</a:t>
            </a:r>
          </a:p>
          <a:p>
            <a:pPr marL="114300" indent="0">
              <a:buNone/>
            </a:pPr>
            <a:endParaRPr lang="en-US" dirty="0"/>
          </a:p>
        </p:txBody>
      </p:sp>
      <p:sp>
        <p:nvSpPr>
          <p:cNvPr id="4" name="Footer Placeholder 3">
            <a:extLst>
              <a:ext uri="{FF2B5EF4-FFF2-40B4-BE49-F238E27FC236}">
                <a16:creationId xmlns:a16="http://schemas.microsoft.com/office/drawing/2014/main" id="{6C0AF1F1-621F-4C95-8422-47571B335A27}"/>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C5736147-9DD5-42FE-9787-18212967B6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7" name="Picture 6" descr="A woman's hand is reading braille on a piece of embossed paper. ">
            <a:extLst>
              <a:ext uri="{FF2B5EF4-FFF2-40B4-BE49-F238E27FC236}">
                <a16:creationId xmlns:a16="http://schemas.microsoft.com/office/drawing/2014/main" id="{2E3C7E07-5845-480B-95AA-2656F32489B4}"/>
              </a:ext>
            </a:extLst>
          </p:cNvPr>
          <p:cNvPicPr>
            <a:picLocks noChangeAspect="1"/>
          </p:cNvPicPr>
          <p:nvPr/>
        </p:nvPicPr>
        <p:blipFill>
          <a:blip r:embed="rId3"/>
          <a:stretch>
            <a:fillRect/>
          </a:stretch>
        </p:blipFill>
        <p:spPr>
          <a:xfrm>
            <a:off x="312017" y="1804583"/>
            <a:ext cx="3303379" cy="4202322"/>
          </a:xfrm>
          <a:prstGeom prst="rect">
            <a:avLst/>
          </a:prstGeom>
        </p:spPr>
      </p:pic>
    </p:spTree>
    <p:extLst>
      <p:ext uri="{BB962C8B-B14F-4D97-AF65-F5344CB8AC3E}">
        <p14:creationId xmlns:p14="http://schemas.microsoft.com/office/powerpoint/2010/main" val="4177904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CEF-B5E5-41B2-83C1-DE01E7136C2C}"/>
              </a:ext>
            </a:extLst>
          </p:cNvPr>
          <p:cNvSpPr>
            <a:spLocks noGrp="1"/>
          </p:cNvSpPr>
          <p:nvPr>
            <p:ph type="title"/>
          </p:nvPr>
        </p:nvSpPr>
        <p:spPr/>
        <p:txBody>
          <a:bodyPr/>
          <a:lstStyle/>
          <a:p>
            <a:r>
              <a:rPr lang="en-US" dirty="0"/>
              <a:t>Impacts (cont.)</a:t>
            </a:r>
          </a:p>
        </p:txBody>
      </p:sp>
      <p:sp>
        <p:nvSpPr>
          <p:cNvPr id="3" name="Text Placeholder 2">
            <a:extLst>
              <a:ext uri="{FF2B5EF4-FFF2-40B4-BE49-F238E27FC236}">
                <a16:creationId xmlns:a16="http://schemas.microsoft.com/office/drawing/2014/main" id="{8345B72D-C27B-4C30-8D07-CE20BABD7080}"/>
              </a:ext>
            </a:extLst>
          </p:cNvPr>
          <p:cNvSpPr>
            <a:spLocks noGrp="1"/>
          </p:cNvSpPr>
          <p:nvPr>
            <p:ph type="body" idx="1"/>
          </p:nvPr>
        </p:nvSpPr>
        <p:spPr>
          <a:xfrm>
            <a:off x="723900" y="1600200"/>
            <a:ext cx="3708001" cy="4525963"/>
          </a:xfrm>
        </p:spPr>
        <p:txBody>
          <a:bodyPr/>
          <a:lstStyle/>
          <a:p>
            <a:pPr marL="114300" indent="0">
              <a:buNone/>
            </a:pPr>
            <a:r>
              <a:rPr lang="en-US" dirty="0"/>
              <a:t>Some people use a long white cane, a guide dog, or neither. </a:t>
            </a:r>
          </a:p>
        </p:txBody>
      </p:sp>
      <p:sp>
        <p:nvSpPr>
          <p:cNvPr id="4" name="Footer Placeholder 3">
            <a:extLst>
              <a:ext uri="{FF2B5EF4-FFF2-40B4-BE49-F238E27FC236}">
                <a16:creationId xmlns:a16="http://schemas.microsoft.com/office/drawing/2014/main" id="{B8702710-A4E2-46D3-AC82-9080A16FAEBF}"/>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08C96A72-6A8C-4E04-B5F5-9EB886B953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7" name="Picture 6" descr="A young woman is walking outside along a sidewalk. She is mid stride, is holding a white cane, and is wearing a blue backpack. ">
            <a:extLst>
              <a:ext uri="{FF2B5EF4-FFF2-40B4-BE49-F238E27FC236}">
                <a16:creationId xmlns:a16="http://schemas.microsoft.com/office/drawing/2014/main" id="{AFD83F4D-77AB-4905-94BB-C700D9E733E7}"/>
              </a:ext>
            </a:extLst>
          </p:cNvPr>
          <p:cNvPicPr>
            <a:picLocks noChangeAspect="1"/>
          </p:cNvPicPr>
          <p:nvPr/>
        </p:nvPicPr>
        <p:blipFill>
          <a:blip r:embed="rId3"/>
          <a:stretch>
            <a:fillRect/>
          </a:stretch>
        </p:blipFill>
        <p:spPr>
          <a:xfrm rot="5400000">
            <a:off x="4705914" y="2007381"/>
            <a:ext cx="3513340" cy="3500968"/>
          </a:xfrm>
          <a:prstGeom prst="rect">
            <a:avLst/>
          </a:prstGeom>
        </p:spPr>
      </p:pic>
    </p:spTree>
    <p:extLst>
      <p:ext uri="{BB962C8B-B14F-4D97-AF65-F5344CB8AC3E}">
        <p14:creationId xmlns:p14="http://schemas.microsoft.com/office/powerpoint/2010/main" val="2025082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1339-E33E-4C6C-A7B6-A35950210EC7}"/>
              </a:ext>
            </a:extLst>
          </p:cNvPr>
          <p:cNvSpPr>
            <a:spLocks noGrp="1"/>
          </p:cNvSpPr>
          <p:nvPr>
            <p:ph type="title"/>
          </p:nvPr>
        </p:nvSpPr>
        <p:spPr/>
        <p:txBody>
          <a:bodyPr>
            <a:normAutofit fontScale="90000"/>
          </a:bodyPr>
          <a:lstStyle/>
          <a:p>
            <a:r>
              <a:rPr lang="en-US" dirty="0"/>
              <a:t>What does the Americans with Disabilities Act cover?</a:t>
            </a:r>
          </a:p>
        </p:txBody>
      </p:sp>
      <p:sp>
        <p:nvSpPr>
          <p:cNvPr id="3" name="Text Placeholder 2">
            <a:extLst>
              <a:ext uri="{FF2B5EF4-FFF2-40B4-BE49-F238E27FC236}">
                <a16:creationId xmlns:a16="http://schemas.microsoft.com/office/drawing/2014/main" id="{284FAD57-45AC-4720-AECB-E4DE900E4180}"/>
              </a:ext>
            </a:extLst>
          </p:cNvPr>
          <p:cNvSpPr>
            <a:spLocks noGrp="1"/>
          </p:cNvSpPr>
          <p:nvPr>
            <p:ph type="body" idx="1"/>
          </p:nvPr>
        </p:nvSpPr>
        <p:spPr/>
        <p:txBody>
          <a:bodyPr>
            <a:normAutofit/>
          </a:bodyPr>
          <a:lstStyle/>
          <a:p>
            <a:r>
              <a:rPr lang="en-US" sz="2800" dirty="0">
                <a:effectLst/>
                <a:latin typeface="Verdana" panose="020B0604030504040204" pitchFamily="34" charset="0"/>
                <a:ea typeface="Verdana" panose="020B0604030504040204" pitchFamily="34" charset="0"/>
                <a:cs typeface="Times New Roman" panose="02020603050405020304" pitchFamily="18" charset="0"/>
              </a:rPr>
              <a:t>Together, the ADA, Section 504 of the Rehabilitation Act, and Section 1557 of the Affordable Care Act (ACA) prohibit discrimination on the basis of disability in health care facilities, programs, and activities</a:t>
            </a:r>
          </a:p>
          <a:p>
            <a:pPr marL="114300" indent="0">
              <a:buNone/>
            </a:pPr>
            <a:endParaRPr lang="en-US" sz="2800" dirty="0">
              <a:effectLst/>
              <a:latin typeface="Verdana" panose="020B0604030504040204" pitchFamily="34" charset="0"/>
              <a:ea typeface="Verdana" panose="020B0604030504040204" pitchFamily="34" charset="0"/>
              <a:cs typeface="Times New Roman" panose="02020603050405020304" pitchFamily="18" charset="0"/>
            </a:endParaRPr>
          </a:p>
          <a:p>
            <a:r>
              <a:rPr lang="en-US" sz="2800" dirty="0">
                <a:effectLst/>
                <a:latin typeface="Verdana" panose="020B0604030504040204" pitchFamily="34" charset="0"/>
                <a:ea typeface="Verdana" panose="020B0604030504040204" pitchFamily="34" charset="0"/>
                <a:cs typeface="Times New Roman" panose="02020603050405020304" pitchFamily="18" charset="0"/>
              </a:rPr>
              <a:t>The ADA applies to employers, public entities, and public accommodations</a:t>
            </a:r>
          </a:p>
          <a:p>
            <a:endParaRPr lang="en-US" dirty="0"/>
          </a:p>
        </p:txBody>
      </p:sp>
      <p:sp>
        <p:nvSpPr>
          <p:cNvPr id="4" name="Footer Placeholder 3">
            <a:extLst>
              <a:ext uri="{FF2B5EF4-FFF2-40B4-BE49-F238E27FC236}">
                <a16:creationId xmlns:a16="http://schemas.microsoft.com/office/drawing/2014/main" id="{72561F41-9650-4644-A975-7AF8013C545C}"/>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A106940E-9A40-4897-9277-559481B6ED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357967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A9E8-5F69-4889-9F82-D40C4B995F6D}"/>
              </a:ext>
            </a:extLst>
          </p:cNvPr>
          <p:cNvSpPr>
            <a:spLocks noGrp="1"/>
          </p:cNvSpPr>
          <p:nvPr>
            <p:ph type="title"/>
          </p:nvPr>
        </p:nvSpPr>
        <p:spPr/>
        <p:txBody>
          <a:bodyPr/>
          <a:lstStyle/>
          <a:p>
            <a:r>
              <a:rPr lang="en-US" dirty="0"/>
              <a:t>ADA (cont.)</a:t>
            </a:r>
          </a:p>
        </p:txBody>
      </p:sp>
      <p:sp>
        <p:nvSpPr>
          <p:cNvPr id="3" name="Text Placeholder 2">
            <a:extLst>
              <a:ext uri="{FF2B5EF4-FFF2-40B4-BE49-F238E27FC236}">
                <a16:creationId xmlns:a16="http://schemas.microsoft.com/office/drawing/2014/main" id="{705583C5-AB4B-470D-AFF2-114A61A0A6FC}"/>
              </a:ext>
            </a:extLst>
          </p:cNvPr>
          <p:cNvSpPr>
            <a:spLocks noGrp="1"/>
          </p:cNvSpPr>
          <p:nvPr>
            <p:ph type="body" idx="1"/>
          </p:nvPr>
        </p:nvSpPr>
        <p:spPr>
          <a:xfrm>
            <a:off x="4126523" y="951327"/>
            <a:ext cx="4853353" cy="4955345"/>
          </a:xfrm>
        </p:spPr>
        <p:txBody>
          <a:bodyPr>
            <a:normAutofit fontScale="77500" lnSpcReduction="20000"/>
          </a:bodyPr>
          <a:lstStyle/>
          <a:p>
            <a:pPr marL="114300" indent="0">
              <a:buNone/>
            </a:pPr>
            <a:r>
              <a:rPr lang="en-US" sz="2800" dirty="0">
                <a:effectLst/>
                <a:latin typeface="Verdana" panose="020B0604030504040204" pitchFamily="34" charset="0"/>
                <a:ea typeface="Verdana" panose="020B0604030504040204" pitchFamily="34" charset="0"/>
                <a:cs typeface="Times New Roman" panose="02020603050405020304" pitchFamily="18" charset="0"/>
              </a:rPr>
              <a:t>Healthcare providers are required to ensure that:</a:t>
            </a:r>
          </a:p>
          <a:p>
            <a:pPr marL="114300" indent="0">
              <a:buNone/>
            </a:pPr>
            <a:endParaRPr lang="en-US" sz="2800" dirty="0">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dirty="0">
                <a:effectLst/>
                <a:latin typeface="Verdana" panose="020B0604030504040204" pitchFamily="34" charset="0"/>
                <a:ea typeface="Verdana" panose="020B0604030504040204" pitchFamily="34" charset="0"/>
                <a:cs typeface="Times New Roman" panose="02020603050405020304" pitchFamily="18" charset="0"/>
              </a:rPr>
              <a:t>Facilities and equipment are accessible</a:t>
            </a:r>
          </a:p>
          <a:p>
            <a:pPr marL="114300" indent="0">
              <a:buNone/>
            </a:pP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dirty="0">
                <a:effectLst/>
                <a:latin typeface="Verdana" panose="020B0604030504040204" pitchFamily="34" charset="0"/>
                <a:ea typeface="Verdana" panose="020B0604030504040204" pitchFamily="34" charset="0"/>
                <a:cs typeface="Times New Roman" panose="02020603050405020304" pitchFamily="18" charset="0"/>
              </a:rPr>
              <a:t>Providers engage in effective communication with people with disabilities</a:t>
            </a:r>
          </a:p>
          <a:p>
            <a:pPr marL="114300" indent="0">
              <a:buNone/>
            </a:pPr>
            <a:endParaRPr lang="en-US" dirty="0">
              <a:latin typeface="Verdana" panose="020B0604030504040204" pitchFamily="34" charset="0"/>
              <a:ea typeface="Verdana" panose="020B0604030504040204" pitchFamily="34" charset="0"/>
              <a:cs typeface="Times New Roman" panose="02020603050405020304" pitchFamily="18" charset="0"/>
            </a:endParaRPr>
          </a:p>
          <a:p>
            <a:pPr marL="114300" indent="0">
              <a:buNone/>
            </a:pPr>
            <a:r>
              <a:rPr lang="en-US" dirty="0">
                <a:effectLst/>
                <a:latin typeface="Verdana" panose="020B0604030504040204" pitchFamily="34" charset="0"/>
                <a:ea typeface="Verdana" panose="020B0604030504040204" pitchFamily="34" charset="0"/>
                <a:cs typeface="Times New Roman" panose="02020603050405020304" pitchFamily="18" charset="0"/>
              </a:rPr>
              <a:t>Policies, programs, and procedures are modified when necessary to prevent discrimination</a:t>
            </a:r>
          </a:p>
          <a:p>
            <a:pPr marL="114300" indent="0">
              <a:buNone/>
            </a:pPr>
            <a:endParaRPr lang="en-US" dirty="0"/>
          </a:p>
        </p:txBody>
      </p:sp>
      <p:sp>
        <p:nvSpPr>
          <p:cNvPr id="4" name="Footer Placeholder 3">
            <a:extLst>
              <a:ext uri="{FF2B5EF4-FFF2-40B4-BE49-F238E27FC236}">
                <a16:creationId xmlns:a16="http://schemas.microsoft.com/office/drawing/2014/main" id="{F420EEDA-9D13-4117-8228-427C9A0ABF8E}"/>
              </a:ext>
            </a:extLst>
          </p:cNvPr>
          <p:cNvSpPr>
            <a:spLocks noGrp="1"/>
          </p:cNvSpPr>
          <p:nvPr>
            <p:ph type="ftr" idx="11"/>
          </p:nvPr>
        </p:nvSpPr>
        <p:spPr/>
        <p:txBody>
          <a:bodyPr/>
          <a:lstStyle/>
          <a:p>
            <a:r>
              <a:rPr lang="en-US"/>
              <a:t>Copyright ©2021 American Foundation for the Blind. All rights reserved. </a:t>
            </a:r>
          </a:p>
          <a:p>
            <a:endParaRPr lang="en-US" dirty="0"/>
          </a:p>
        </p:txBody>
      </p:sp>
      <p:sp>
        <p:nvSpPr>
          <p:cNvPr id="5" name="Slide Number Placeholder 4">
            <a:extLst>
              <a:ext uri="{FF2B5EF4-FFF2-40B4-BE49-F238E27FC236}">
                <a16:creationId xmlns:a16="http://schemas.microsoft.com/office/drawing/2014/main" id="{50EB51BB-010C-443D-8C6A-A7A5F56118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7" name="Picture 6" descr="An African American man with a visual impairment wearing a black mask is sitting in a chair as a female nurse wearing a white mask takes his blood. ">
            <a:extLst>
              <a:ext uri="{FF2B5EF4-FFF2-40B4-BE49-F238E27FC236}">
                <a16:creationId xmlns:a16="http://schemas.microsoft.com/office/drawing/2014/main" id="{E1B979F8-04B4-4350-8592-3C6C2EE13EA5}"/>
              </a:ext>
            </a:extLst>
          </p:cNvPr>
          <p:cNvPicPr>
            <a:picLocks noChangeAspect="1"/>
          </p:cNvPicPr>
          <p:nvPr/>
        </p:nvPicPr>
        <p:blipFill>
          <a:blip r:embed="rId3"/>
          <a:stretch>
            <a:fillRect/>
          </a:stretch>
        </p:blipFill>
        <p:spPr>
          <a:xfrm rot="5400000">
            <a:off x="-338993" y="1665995"/>
            <a:ext cx="5103447" cy="3827585"/>
          </a:xfrm>
          <a:prstGeom prst="rect">
            <a:avLst/>
          </a:prstGeom>
        </p:spPr>
      </p:pic>
    </p:spTree>
    <p:extLst>
      <p:ext uri="{BB962C8B-B14F-4D97-AF65-F5344CB8AC3E}">
        <p14:creationId xmlns:p14="http://schemas.microsoft.com/office/powerpoint/2010/main" val="138542378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585</TotalTime>
  <Words>1629</Words>
  <Application>Microsoft Office PowerPoint</Application>
  <PresentationFormat>On-screen Show (4:3)</PresentationFormat>
  <Paragraphs>240</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Verdana</vt:lpstr>
      <vt:lpstr>Wingdings</vt:lpstr>
      <vt:lpstr>Office Theme</vt:lpstr>
      <vt:lpstr>Learning from Patients to Provide Accessible Healthcare and Effective Communication for Patients who are Blind or have Low Vision</vt:lpstr>
      <vt:lpstr>Presenters</vt:lpstr>
      <vt:lpstr>Patient Stories</vt:lpstr>
      <vt:lpstr>About AFB</vt:lpstr>
      <vt:lpstr>About people who are blind or have low vision</vt:lpstr>
      <vt:lpstr>Some Impacts of Blindness and Low Vision on Daily Living</vt:lpstr>
      <vt:lpstr>Impacts (cont.)</vt:lpstr>
      <vt:lpstr>What does the Americans with Disabilities Act cover?</vt:lpstr>
      <vt:lpstr>ADA (cont.)</vt:lpstr>
      <vt:lpstr>Our Research</vt:lpstr>
      <vt:lpstr>Our Research </vt:lpstr>
      <vt:lpstr>Flatten Inaccessibility</vt:lpstr>
      <vt:lpstr>General Findings </vt:lpstr>
      <vt:lpstr>Healthcare Accessibility for People who are Blind or have Low Vision</vt:lpstr>
      <vt:lpstr>Facility Access (cont.)</vt:lpstr>
      <vt:lpstr>Effective Communication </vt:lpstr>
      <vt:lpstr>Check-in and Registration</vt:lpstr>
      <vt:lpstr>From the Focus Groups</vt:lpstr>
      <vt:lpstr>Meal Delivery</vt:lpstr>
      <vt:lpstr>Post-visit Instructions</vt:lpstr>
      <vt:lpstr>Digital Accessibility</vt:lpstr>
      <vt:lpstr>Prescriptions</vt:lpstr>
      <vt:lpstr>Service Animals</vt:lpstr>
      <vt:lpstr>Disability Awareness Training</vt:lpstr>
      <vt:lpstr>Healthcare Discrimination</vt:lpstr>
      <vt:lpstr>Our Resources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Raso</dc:creator>
  <cp:lastModifiedBy>Melanie Peskoe</cp:lastModifiedBy>
  <cp:revision>19</cp:revision>
  <dcterms:created xsi:type="dcterms:W3CDTF">2014-09-26T17:28:39Z</dcterms:created>
  <dcterms:modified xsi:type="dcterms:W3CDTF">2021-10-25T20:22:48Z</dcterms:modified>
</cp:coreProperties>
</file>